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61" r:id="rId2"/>
    <p:sldId id="332" r:id="rId3"/>
    <p:sldId id="356" r:id="rId4"/>
    <p:sldId id="257" r:id="rId5"/>
    <p:sldId id="267" r:id="rId6"/>
    <p:sldId id="272" r:id="rId7"/>
    <p:sldId id="273" r:id="rId8"/>
    <p:sldId id="461" r:id="rId9"/>
    <p:sldId id="462" r:id="rId10"/>
    <p:sldId id="414" r:id="rId11"/>
    <p:sldId id="274" r:id="rId12"/>
    <p:sldId id="275" r:id="rId13"/>
    <p:sldId id="276" r:id="rId14"/>
    <p:sldId id="264" r:id="rId15"/>
    <p:sldId id="277" r:id="rId16"/>
    <p:sldId id="416" r:id="rId17"/>
    <p:sldId id="411" r:id="rId18"/>
    <p:sldId id="269" r:id="rId19"/>
    <p:sldId id="271" r:id="rId20"/>
    <p:sldId id="463" r:id="rId21"/>
    <p:sldId id="397" r:id="rId22"/>
    <p:sldId id="270" r:id="rId23"/>
    <p:sldId id="326" r:id="rId24"/>
    <p:sldId id="424" r:id="rId25"/>
    <p:sldId id="278" r:id="rId26"/>
    <p:sldId id="415" r:id="rId27"/>
    <p:sldId id="425" r:id="rId28"/>
    <p:sldId id="265" r:id="rId29"/>
    <p:sldId id="325" r:id="rId30"/>
    <p:sldId id="320" r:id="rId31"/>
    <p:sldId id="398" r:id="rId32"/>
    <p:sldId id="459" r:id="rId33"/>
    <p:sldId id="321" r:id="rId34"/>
    <p:sldId id="405" r:id="rId35"/>
    <p:sldId id="427" r:id="rId36"/>
    <p:sldId id="322" r:id="rId37"/>
    <p:sldId id="426" r:id="rId38"/>
    <p:sldId id="417" r:id="rId39"/>
    <p:sldId id="419" r:id="rId40"/>
    <p:sldId id="420" r:id="rId41"/>
    <p:sldId id="421" r:id="rId42"/>
    <p:sldId id="429" r:id="rId43"/>
    <p:sldId id="422" r:id="rId44"/>
    <p:sldId id="423" r:id="rId45"/>
    <p:sldId id="431" r:id="rId46"/>
    <p:sldId id="430" r:id="rId47"/>
    <p:sldId id="433" r:id="rId48"/>
    <p:sldId id="434" r:id="rId49"/>
    <p:sldId id="436" r:id="rId50"/>
    <p:sldId id="437" r:id="rId51"/>
    <p:sldId id="438" r:id="rId52"/>
    <p:sldId id="439" r:id="rId53"/>
    <p:sldId id="440" r:id="rId54"/>
    <p:sldId id="291" r:id="rId55"/>
    <p:sldId id="444" r:id="rId56"/>
    <p:sldId id="460" r:id="rId57"/>
    <p:sldId id="442" r:id="rId58"/>
    <p:sldId id="441" r:id="rId59"/>
    <p:sldId id="445" r:id="rId60"/>
    <p:sldId id="403" r:id="rId61"/>
    <p:sldId id="446" r:id="rId62"/>
    <p:sldId id="448" r:id="rId63"/>
    <p:sldId id="449" r:id="rId64"/>
    <p:sldId id="464" r:id="rId65"/>
    <p:sldId id="451" r:id="rId66"/>
    <p:sldId id="454" r:id="rId67"/>
    <p:sldId id="450" r:id="rId68"/>
    <p:sldId id="452" r:id="rId69"/>
    <p:sldId id="455" r:id="rId70"/>
    <p:sldId id="453" r:id="rId71"/>
    <p:sldId id="456" r:id="rId72"/>
    <p:sldId id="458" r:id="rId73"/>
    <p:sldId id="447" r:id="rId74"/>
    <p:sldId id="279" r:id="rId75"/>
    <p:sldId id="281" r:id="rId76"/>
    <p:sldId id="282" r:id="rId77"/>
    <p:sldId id="283" r:id="rId78"/>
    <p:sldId id="284" r:id="rId79"/>
    <p:sldId id="285" r:id="rId80"/>
    <p:sldId id="373" r:id="rId81"/>
    <p:sldId id="401" r:id="rId82"/>
    <p:sldId id="260" r:id="rId83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1" autoAdjust="0"/>
    <p:restoredTop sz="93459" autoAdjust="0"/>
  </p:normalViewPr>
  <p:slideViewPr>
    <p:cSldViewPr snapToGrid="0" snapToObjects="1" showGuides="1">
      <p:cViewPr>
        <p:scale>
          <a:sx n="181" d="100"/>
          <a:sy n="181" d="100"/>
        </p:scale>
        <p:origin x="1048" y="848"/>
      </p:cViewPr>
      <p:guideLst>
        <p:guide orient="horz" pos="432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42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39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7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3B99-5C52-0A4F-A30B-A180B23A64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97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3B99-5C52-0A4F-A30B-A180B23A64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052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3B99-5C52-0A4F-A30B-A180B23A64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Ordination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Date_DateCustomA">
            <a:extLst>
              <a:ext uri="{FF2B5EF4-FFF2-40B4-BE49-F238E27FC236}">
                <a16:creationId xmlns:a16="http://schemas.microsoft.com/office/drawing/2014/main" id="{14D87F86-752A-834E-8D65-D14F3392A0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Ordination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5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78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7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91DF8922-1EC6-CA44-9D14-45F49AB18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Ordination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Ordination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29/11/2022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0" r:id="rId21"/>
    <p:sldLayoutId id="2147483681" r:id="rId22"/>
    <p:sldLayoutId id="2147483683" r:id="rId23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102A-39B0-1542-B485-5224679D9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315913"/>
            <a:ext cx="10224319" cy="2983955"/>
          </a:xfrm>
        </p:spPr>
        <p:txBody>
          <a:bodyPr anchor="b"/>
          <a:lstStyle/>
          <a:p>
            <a:r>
              <a:rPr lang="en-US" sz="6600" dirty="0"/>
              <a:t>Ordination</a:t>
            </a:r>
            <a:br>
              <a:rPr lang="en-US" dirty="0"/>
            </a:br>
            <a:r>
              <a:rPr lang="en-US" sz="4000" dirty="0"/>
              <a:t>making sense of complex datasets</a:t>
            </a:r>
            <a:endParaRPr lang="en-GB" sz="4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5AAEBE-30BF-5740-8F0B-5CF1D5A21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800" dirty="0"/>
              <a:t>Alejandro Ordonez</a:t>
            </a:r>
          </a:p>
          <a:p>
            <a:r>
              <a:rPr lang="en-GB" sz="1800" dirty="0"/>
              <a:t>Assistant Professor - Department of Bioscience </a:t>
            </a:r>
          </a:p>
          <a:p>
            <a:r>
              <a:rPr lang="en-GB" sz="1800" dirty="0"/>
              <a:t>Section for Ecoinformatics &amp; Biodiversity</a:t>
            </a:r>
          </a:p>
          <a:p>
            <a:r>
              <a:rPr lang="en-GB" sz="1800" dirty="0" err="1"/>
              <a:t>Center</a:t>
            </a:r>
            <a:r>
              <a:rPr lang="en-GB" sz="18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5837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86053"/>
            <a:ext cx="11557000" cy="1309328"/>
          </a:xfrm>
        </p:spPr>
        <p:txBody>
          <a:bodyPr/>
          <a:lstStyle/>
          <a:p>
            <a:r>
              <a:rPr lang="en-GB" sz="4800" dirty="0"/>
              <a:t>Ordination:</a:t>
            </a:r>
            <a:br>
              <a:rPr lang="en-GB" sz="4800" dirty="0"/>
            </a:br>
            <a:r>
              <a:rPr lang="en-GB" sz="4400" b="0" dirty="0"/>
              <a:t>How does look like Graphically?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3021" b="12783"/>
          <a:stretch/>
        </p:blipFill>
        <p:spPr bwMode="auto">
          <a:xfrm>
            <a:off x="778879" y="2778292"/>
            <a:ext cx="10427284" cy="329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20437" y="6072215"/>
            <a:ext cx="2885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http://</a:t>
            </a:r>
            <a:r>
              <a:rPr lang="en-GB" sz="1200" dirty="0" err="1"/>
              <a:t>cnx.org</a:t>
            </a:r>
            <a:r>
              <a:rPr lang="en-GB" sz="1200" dirty="0"/>
              <a:t>/content/m11461/latest/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6821" y="2204864"/>
            <a:ext cx="439097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Dimension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4262" y="2204864"/>
            <a:ext cx="237870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Ordination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6745" y="2204864"/>
            <a:ext cx="288792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297136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4800" dirty="0"/>
            </a:br>
            <a:r>
              <a:rPr lang="en-GB" sz="4800" dirty="0"/>
              <a:t>ordination:</a:t>
            </a:r>
            <a:r>
              <a:rPr lang="en-GB" sz="5400" dirty="0"/>
              <a:t> </a:t>
            </a:r>
            <a:br>
              <a:rPr lang="en-GB" sz="5400" dirty="0"/>
            </a:br>
            <a:r>
              <a:rPr lang="en-GB" sz="4800" b="0" dirty="0"/>
              <a:t>How does look like Numerically?</a:t>
            </a:r>
            <a:endParaRPr lang="en-GB" sz="4800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198683"/>
              </p:ext>
            </p:extLst>
          </p:nvPr>
        </p:nvGraphicFramePr>
        <p:xfrm>
          <a:off x="984356" y="2215663"/>
          <a:ext cx="3406704" cy="30731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7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b"/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Var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Var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Var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Var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Var 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97"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1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0.471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1.07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-1.60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1.145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-0.724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2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1.37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0.900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1.03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-0.696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0.793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3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-1.27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-0.764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0.939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-1.03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-1.49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4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0.527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0.967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0.778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1.05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0.821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5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-0.911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-0.618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0.053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-0.936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-1.13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6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0.030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-0.098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0.562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-0.702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0.759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7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0.914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0.286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-0.904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1.27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-0.059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8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-1.14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-1.74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-0.855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-0.102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1.03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84356" y="1685110"/>
            <a:ext cx="34067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/>
              <a:t>Original coordinates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87112" y="1718383"/>
            <a:ext cx="35507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dirty="0"/>
              <a:t>Ordinated coordinates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455619" y="3183603"/>
            <a:ext cx="1473798" cy="10327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4436157" y="5341868"/>
            <a:ext cx="3406705" cy="9144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tx1"/>
                </a:solidFill>
              </a:rPr>
              <a:t>How can we do this transformation? </a:t>
            </a:r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614943"/>
              </p:ext>
            </p:extLst>
          </p:nvPr>
        </p:nvGraphicFramePr>
        <p:xfrm>
          <a:off x="7787112" y="2239539"/>
          <a:ext cx="3550734" cy="3000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9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b"/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PCA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PCA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PCA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PCA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PCA 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1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-1.540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1.621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-0.789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0.259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-0.320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2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-0.968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-1.902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-0.079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0.570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0.080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3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2.246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-0.187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-1.078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-0.365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0.112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4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-1.453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-0.770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0.184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-0.919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-0.129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5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1.656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0.303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-0.711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0.207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-0.039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6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0.295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-0.971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0.544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0.213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-0.164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7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-1.488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0.965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0.000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0.005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0.481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Obs</a:t>
                      </a:r>
                      <a:r>
                        <a:rPr lang="da-DK" sz="1400" b="1" i="0" u="none" strike="noStrike" baseline="0" dirty="0">
                          <a:solidFill>
                            <a:srgbClr val="000000"/>
                          </a:solidFill>
                          <a:latin typeface="AU Passata" panose="020B0503030502030804" pitchFamily="34" charset="77"/>
                        </a:rPr>
                        <a:t> 8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1.252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0.940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1.928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latin typeface="AU Passata" panose="020B0503030502030804" pitchFamily="34" charset="77"/>
                        </a:rPr>
                        <a:t>0.030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latin typeface="AU Passata" panose="020B0503030502030804" pitchFamily="34" charset="77"/>
                        </a:rPr>
                        <a:t>-0.021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latin typeface="AU Passata" panose="020B05030305020308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" name="Elbow Connector 4"/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3306828" y="4669739"/>
            <a:ext cx="510208" cy="1748449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cxnSpLocks/>
            <a:stCxn id="13" idx="3"/>
            <a:endCxn id="14" idx="2"/>
          </p:cNvCxnSpPr>
          <p:nvPr/>
        </p:nvCxnSpPr>
        <p:spPr>
          <a:xfrm flipV="1">
            <a:off x="7842862" y="5239914"/>
            <a:ext cx="1719617" cy="55915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Ordination Basics:</a:t>
            </a:r>
            <a:br>
              <a:rPr lang="en-GB" sz="4800" dirty="0"/>
            </a:br>
            <a:r>
              <a:rPr lang="en-GB" sz="4400" b="0" dirty="0"/>
              <a:t>Euclidean Variable Transformation</a:t>
            </a:r>
            <a:endParaRPr lang="en-GB" sz="48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4249" y="4081929"/>
            <a:ext cx="10220325" cy="1815634"/>
          </a:xfrm>
        </p:spPr>
        <p:txBody>
          <a:bodyPr/>
          <a:lstStyle/>
          <a:p>
            <a:r>
              <a:rPr lang="en-GB" sz="2400" b="1" dirty="0">
                <a:effectLst/>
              </a:rPr>
              <a:t>What does this mean?:</a:t>
            </a:r>
          </a:p>
          <a:p>
            <a:pPr lvl="1"/>
            <a:r>
              <a:rPr lang="en-GB" dirty="0"/>
              <a:t>We are “</a:t>
            </a:r>
            <a:r>
              <a:rPr lang="en-GB" b="1" dirty="0"/>
              <a:t>consolidating</a:t>
            </a:r>
            <a:r>
              <a:rPr lang="en-GB" dirty="0"/>
              <a:t>” the variance from a data matrix into a </a:t>
            </a:r>
            <a:r>
              <a:rPr lang="en-GB" b="1" dirty="0"/>
              <a:t>new set of variables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new variables are a linear combination of the original variables.</a:t>
            </a:r>
          </a:p>
          <a:p>
            <a:pPr lvl="1"/>
            <a:r>
              <a:rPr lang="en-GB" dirty="0"/>
              <a:t>The new variables are independent/uncorrelated.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b="1" dirty="0">
                <a:sym typeface="Wingdings" pitchFamily="2" charset="2"/>
              </a:rPr>
              <a:t> orthogonal.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1BE997-AE95-EC4E-97FE-F21550BDCB7D}"/>
              </a:ext>
            </a:extLst>
          </p:cNvPr>
          <p:cNvSpPr/>
          <p:nvPr/>
        </p:nvSpPr>
        <p:spPr>
          <a:xfrm>
            <a:off x="1626448" y="2060575"/>
            <a:ext cx="8935929" cy="1384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rgbClr val="FF0000"/>
                </a:solidFill>
              </a:rPr>
              <a:t>The goal of a Euclidean Variable Transformation is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rgbClr val="FF0000"/>
                </a:solidFill>
              </a:rPr>
              <a:t>deriving a </a:t>
            </a:r>
            <a:r>
              <a:rPr lang="en-GB" sz="2800" b="1" dirty="0">
                <a:solidFill>
                  <a:srgbClr val="FF0000"/>
                </a:solidFill>
              </a:rPr>
              <a:t>linear combinations of the variables </a:t>
            </a:r>
            <a:r>
              <a:rPr lang="en-GB" sz="2800" dirty="0">
                <a:solidFill>
                  <a:srgbClr val="FF0000"/>
                </a:solidFill>
              </a:rPr>
              <a:t>that</a:t>
            </a:r>
          </a:p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rgbClr val="FF0000"/>
                </a:solidFill>
              </a:rPr>
              <a:t>summarise the variation in the original data set.</a:t>
            </a:r>
          </a:p>
        </p:txBody>
      </p:sp>
    </p:spTree>
    <p:extLst>
      <p:ext uri="{BB962C8B-B14F-4D97-AF65-F5344CB8AC3E}">
        <p14:creationId xmlns:p14="http://schemas.microsoft.com/office/powerpoint/2010/main" val="2714657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7251" y="1608660"/>
            <a:ext cx="1953744" cy="3659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800"/>
          </a:p>
        </p:txBody>
      </p:sp>
      <p:sp>
        <p:nvSpPr>
          <p:cNvPr id="11" name="Trapezoid 10"/>
          <p:cNvSpPr/>
          <p:nvPr/>
        </p:nvSpPr>
        <p:spPr>
          <a:xfrm rot="10800000">
            <a:off x="8671747" y="2918845"/>
            <a:ext cx="1584238" cy="2151576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Ordination Basics :</a:t>
            </a:r>
            <a:br>
              <a:rPr lang="en-GB" sz="4800" dirty="0"/>
            </a:br>
            <a:r>
              <a:rPr lang="en-GB" sz="4400" b="0" dirty="0"/>
              <a:t>Euclidean Variable Transformation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70" y="2918847"/>
            <a:ext cx="3656648" cy="488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70" y="3582457"/>
            <a:ext cx="3656648" cy="488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70" y="4538622"/>
            <a:ext cx="3656648" cy="488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9371" y="2978445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Derived variable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9371" y="3642055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Derived variable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9370" y="4598221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Derived variable 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524603" y="3655077"/>
            <a:ext cx="190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</a:rPr>
              <a:t>Proportion of the variance explained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84617" y="3163063"/>
            <a:ext cx="344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84617" y="3826673"/>
            <a:ext cx="344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84617" y="4782839"/>
            <a:ext cx="344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4982455" y="3843310"/>
            <a:ext cx="590226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5399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67251" y="1589643"/>
            <a:ext cx="19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Total variance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8577A-BA6B-3B45-8CBF-CAC70EA0B2EC}"/>
              </a:ext>
            </a:extLst>
          </p:cNvPr>
          <p:cNvSpPr txBox="1"/>
          <p:nvPr/>
        </p:nvSpPr>
        <p:spPr>
          <a:xfrm>
            <a:off x="1248172" y="1972199"/>
            <a:ext cx="14340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b="1" dirty="0">
                <a:latin typeface="+mn-lt"/>
              </a:rPr>
              <a:t>New variable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8AF65-86CA-4346-9DCD-D5EBA99C3447}"/>
              </a:ext>
            </a:extLst>
          </p:cNvPr>
          <p:cNvSpPr txBox="1"/>
          <p:nvPr/>
        </p:nvSpPr>
        <p:spPr>
          <a:xfrm>
            <a:off x="3868976" y="1810040"/>
            <a:ext cx="12485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b="1" dirty="0">
                <a:latin typeface="+mn-lt"/>
              </a:rPr>
              <a:t>Original variables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53CFB8-4690-D347-837E-DE46439FADB8}"/>
              </a:ext>
            </a:extLst>
          </p:cNvPr>
          <p:cNvCxnSpPr>
            <a:cxnSpLocks/>
          </p:cNvCxnSpPr>
          <p:nvPr/>
        </p:nvCxnSpPr>
        <p:spPr>
          <a:xfrm>
            <a:off x="1893424" y="2313282"/>
            <a:ext cx="446689" cy="665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688027-E5A0-2242-B57E-40BE148A7B43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31095" y="2394815"/>
            <a:ext cx="1462163" cy="681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CB2C93-43DF-4743-B9E7-9F21D49F907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689865" y="2394815"/>
            <a:ext cx="803393" cy="681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D7A0B2-944C-8244-9A70-E76529BA6CF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493258" y="2394815"/>
            <a:ext cx="46576" cy="681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D5B2A9-F63C-6E46-A004-EBFA501E88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493258" y="2394815"/>
            <a:ext cx="1186746" cy="681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5251AB-261A-AB4D-A738-FCAC2BA4BE08}"/>
              </a:ext>
            </a:extLst>
          </p:cNvPr>
          <p:cNvSpPr txBox="1"/>
          <p:nvPr/>
        </p:nvSpPr>
        <p:spPr>
          <a:xfrm>
            <a:off x="785832" y="5345797"/>
            <a:ext cx="10887075" cy="95410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rgbClr val="FF0000"/>
                </a:solidFill>
                <a:latin typeface="+mn-lt"/>
              </a:rPr>
              <a:t>Depending on the analysis </a:t>
            </a:r>
            <a:r>
              <a:rPr lang="en-GB" sz="2800" i="1" dirty="0" err="1">
                <a:solidFill>
                  <a:srgbClr val="FF0000"/>
                </a:solidFill>
                <a:latin typeface="+mn-lt"/>
              </a:rPr>
              <a:t>z</a:t>
            </a:r>
            <a:r>
              <a:rPr lang="en-GB" sz="2800" i="1" baseline="-25000" dirty="0" err="1">
                <a:solidFill>
                  <a:srgbClr val="FF0000"/>
                </a:solidFill>
                <a:latin typeface="+mn-lt"/>
              </a:rPr>
              <a:t>ik</a:t>
            </a:r>
            <a:r>
              <a:rPr lang="en-GB" sz="2800" dirty="0">
                <a:solidFill>
                  <a:srgbClr val="FF0000"/>
                </a:solidFill>
                <a:latin typeface="+mn-lt"/>
              </a:rPr>
              <a:t> can be called: </a:t>
            </a:r>
            <a:r>
              <a:rPr lang="en-GB" sz="2800" b="1" dirty="0">
                <a:solidFill>
                  <a:srgbClr val="FF0000"/>
                </a:solidFill>
                <a:latin typeface="+mn-lt"/>
              </a:rPr>
              <a:t>discriminant functions, canonical functions or variates, principal components or factors</a:t>
            </a:r>
            <a:r>
              <a:rPr lang="en-GB" sz="2800" dirty="0">
                <a:solidFill>
                  <a:srgbClr val="FF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759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Ordination Basics:</a:t>
            </a:r>
            <a:br>
              <a:rPr lang="en-US" sz="4800" dirty="0"/>
            </a:br>
            <a:r>
              <a:rPr lang="en-US" sz="4400" b="0" dirty="0"/>
              <a:t>Eigenvectors and Eigenvalues </a:t>
            </a:r>
            <a:endParaRPr lang="en-US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9" y="1960079"/>
            <a:ext cx="4881562" cy="3937484"/>
          </a:xfrm>
        </p:spPr>
        <p:txBody>
          <a:bodyPr>
            <a:noAutofit/>
          </a:bodyPr>
          <a:lstStyle/>
          <a:p>
            <a:r>
              <a:rPr lang="en-GB" sz="2800" b="1" dirty="0"/>
              <a:t>Eigenvalues (</a:t>
            </a:r>
            <a:r>
              <a:rPr lang="en-GB" sz="2800" b="1" dirty="0" err="1"/>
              <a:t>λ</a:t>
            </a:r>
            <a:r>
              <a:rPr lang="en-GB" sz="2800" b="1" dirty="0"/>
              <a:t>)</a:t>
            </a:r>
            <a:r>
              <a:rPr lang="en-GB" sz="2800" dirty="0"/>
              <a:t>:</a:t>
            </a:r>
          </a:p>
          <a:p>
            <a:pPr lvl="1"/>
            <a:r>
              <a:rPr lang="en-GB" sz="2200" dirty="0"/>
              <a:t>The amount of the original variance explained by each of the new derived variables.</a:t>
            </a:r>
          </a:p>
          <a:p>
            <a:pPr lvl="1"/>
            <a:r>
              <a:rPr lang="en-GB" sz="2200" dirty="0"/>
              <a:t>Eigenvalues are population parameters.</a:t>
            </a:r>
          </a:p>
          <a:p>
            <a:pPr lvl="2"/>
            <a:r>
              <a:rPr lang="en-GB" sz="2200" dirty="0">
                <a:sym typeface="Wingdings"/>
              </a:rPr>
              <a:t>They change based on the sample </a:t>
            </a:r>
            <a:r>
              <a:rPr lang="en-GB" sz="2200" dirty="0">
                <a:sym typeface="Wingdings" pitchFamily="2" charset="2"/>
              </a:rPr>
              <a:t> a new or a larger sample changes these!</a:t>
            </a:r>
            <a:endParaRPr lang="en-GB" sz="22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35730-87F9-5743-9F09-CAB0E27D6FAA}"/>
              </a:ext>
            </a:extLst>
          </p:cNvPr>
          <p:cNvSpPr txBox="1">
            <a:spLocks/>
          </p:cNvSpPr>
          <p:nvPr/>
        </p:nvSpPr>
        <p:spPr bwMode="auto">
          <a:xfrm>
            <a:off x="6321424" y="1960079"/>
            <a:ext cx="488156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dirty="0"/>
              <a:t>Eigenvector:</a:t>
            </a:r>
          </a:p>
          <a:p>
            <a:pPr lvl="1"/>
            <a:r>
              <a:rPr lang="en-GB" sz="2200" dirty="0"/>
              <a:t>Lists of the coefficients or weights showing how much each original variable contributes to each new derived variable (</a:t>
            </a:r>
            <a:r>
              <a:rPr lang="en-GB" sz="2200" i="1" dirty="0"/>
              <a:t>c</a:t>
            </a:r>
            <a:r>
              <a:rPr lang="en-GB" sz="2200" i="1" baseline="-25000" dirty="0"/>
              <a:t>1</a:t>
            </a:r>
            <a:r>
              <a:rPr lang="en-GB" sz="2200" dirty="0"/>
              <a:t> to </a:t>
            </a:r>
            <a:r>
              <a:rPr lang="en-GB" sz="2200" i="1" dirty="0"/>
              <a:t>c</a:t>
            </a:r>
            <a:r>
              <a:rPr lang="en-GB" sz="2200" i="1" baseline="-25000" dirty="0"/>
              <a:t>p</a:t>
            </a:r>
            <a:r>
              <a:rPr lang="en-GB" sz="2200" dirty="0"/>
              <a:t>).</a:t>
            </a:r>
          </a:p>
          <a:p>
            <a:pPr lvl="1"/>
            <a:r>
              <a:rPr lang="en-GB" sz="2200" dirty="0"/>
              <a:t>The </a:t>
            </a:r>
            <a:r>
              <a:rPr lang="en-GB" sz="2200" i="1" dirty="0"/>
              <a:t>c</a:t>
            </a:r>
            <a:r>
              <a:rPr lang="en-GB" sz="2200" i="1" baseline="-25000" dirty="0"/>
              <a:t>p </a:t>
            </a:r>
            <a:r>
              <a:rPr lang="en-GB" sz="2200" dirty="0"/>
              <a:t>coefficients can be rescaled in different ways and are often represented as </a:t>
            </a:r>
            <a:r>
              <a:rPr lang="en-GB" sz="2200" i="1" dirty="0" err="1"/>
              <a:t>u</a:t>
            </a:r>
            <a:r>
              <a:rPr lang="en-GB" sz="2200" i="1" baseline="-25000" dirty="0" err="1"/>
              <a:t>j</a:t>
            </a:r>
            <a:r>
              <a:rPr lang="en-GB" sz="2200" dirty="0"/>
              <a:t>, </a:t>
            </a:r>
            <a:r>
              <a:rPr lang="en-GB" sz="2200" i="1" dirty="0" err="1"/>
              <a:t>v</a:t>
            </a:r>
            <a:r>
              <a:rPr lang="en-GB" sz="2200" i="1" baseline="-25000" dirty="0" err="1"/>
              <a:t>j</a:t>
            </a:r>
            <a:r>
              <a:rPr lang="en-GB" sz="2200" dirty="0"/>
              <a:t>, or </a:t>
            </a:r>
            <a:r>
              <a:rPr lang="en-GB" sz="2200" i="1" dirty="0" err="1"/>
              <a:t>w</a:t>
            </a:r>
            <a:r>
              <a:rPr lang="en-GB" sz="2200" i="1" baseline="-25000" dirty="0" err="1"/>
              <a:t>j</a:t>
            </a:r>
            <a:r>
              <a:rPr lang="en-GB" sz="2200" i="1" baseline="-25000" dirty="0"/>
              <a:t>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51701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04189" y="1608660"/>
            <a:ext cx="2484528" cy="4288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8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5E529A-DEB6-0D4B-AC98-30103E490113}"/>
              </a:ext>
            </a:extLst>
          </p:cNvPr>
          <p:cNvGrpSpPr/>
          <p:nvPr/>
        </p:nvGrpSpPr>
        <p:grpSpPr>
          <a:xfrm>
            <a:off x="8509314" y="2090175"/>
            <a:ext cx="1874544" cy="3736291"/>
            <a:chOff x="8696112" y="2919379"/>
            <a:chExt cx="1535509" cy="2758203"/>
          </a:xfrm>
        </p:grpSpPr>
        <p:sp>
          <p:nvSpPr>
            <p:cNvPr id="11" name="Trapezoid 10"/>
            <p:cNvSpPr/>
            <p:nvPr/>
          </p:nvSpPr>
          <p:spPr>
            <a:xfrm rot="10800000">
              <a:off x="8696112" y="2940108"/>
              <a:ext cx="1535509" cy="2737474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 dirty="0"/>
            </a:p>
          </p:txBody>
        </p:sp>
        <p:sp>
          <p:nvSpPr>
            <p:cNvPr id="38" name="Trapezoid 10">
              <a:extLst>
                <a:ext uri="{FF2B5EF4-FFF2-40B4-BE49-F238E27FC236}">
                  <a16:creationId xmlns:a16="http://schemas.microsoft.com/office/drawing/2014/main" id="{27418240-5648-0C48-A5A0-800AE1CA09EA}"/>
                </a:ext>
              </a:extLst>
            </p:cNvPr>
            <p:cNvSpPr/>
            <p:nvPr/>
          </p:nvSpPr>
          <p:spPr>
            <a:xfrm rot="10800000">
              <a:off x="9036047" y="5330824"/>
              <a:ext cx="860426" cy="346758"/>
            </a:xfrm>
            <a:prstGeom prst="trapezoid">
              <a:avLst>
                <a:gd name="adj" fmla="val 12354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 dirty="0"/>
            </a:p>
          </p:txBody>
        </p:sp>
        <p:sp>
          <p:nvSpPr>
            <p:cNvPr id="41" name="Trapezoid 10">
              <a:extLst>
                <a:ext uri="{FF2B5EF4-FFF2-40B4-BE49-F238E27FC236}">
                  <a16:creationId xmlns:a16="http://schemas.microsoft.com/office/drawing/2014/main" id="{DC4E9582-41E2-7446-8A1C-5362D37762D2}"/>
                </a:ext>
              </a:extLst>
            </p:cNvPr>
            <p:cNvSpPr/>
            <p:nvPr/>
          </p:nvSpPr>
          <p:spPr>
            <a:xfrm rot="10800000">
              <a:off x="8696112" y="2919379"/>
              <a:ext cx="1535508" cy="989303"/>
            </a:xfrm>
            <a:prstGeom prst="trapezoid">
              <a:avLst>
                <a:gd name="adj" fmla="val 12905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 dirty="0"/>
            </a:p>
          </p:txBody>
        </p:sp>
        <p:sp>
          <p:nvSpPr>
            <p:cNvPr id="43" name="Trapezoid 10">
              <a:extLst>
                <a:ext uri="{FF2B5EF4-FFF2-40B4-BE49-F238E27FC236}">
                  <a16:creationId xmlns:a16="http://schemas.microsoft.com/office/drawing/2014/main" id="{9504F95A-ABF6-6942-ACF7-3046AABEF12E}"/>
                </a:ext>
              </a:extLst>
            </p:cNvPr>
            <p:cNvSpPr/>
            <p:nvPr/>
          </p:nvSpPr>
          <p:spPr>
            <a:xfrm rot="10800000">
              <a:off x="8837084" y="3929411"/>
              <a:ext cx="1258344" cy="873088"/>
            </a:xfrm>
            <a:prstGeom prst="trapezoid">
              <a:avLst>
                <a:gd name="adj" fmla="val 12602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159626"/>
            <a:ext cx="11557000" cy="1309328"/>
          </a:xfrm>
        </p:spPr>
        <p:txBody>
          <a:bodyPr>
            <a:normAutofit/>
          </a:bodyPr>
          <a:lstStyle/>
          <a:p>
            <a:r>
              <a:rPr lang="en-GB" sz="4800" dirty="0"/>
              <a:t>Ordination Basics:</a:t>
            </a:r>
            <a:br>
              <a:rPr lang="en-GB" sz="4800" dirty="0"/>
            </a:br>
            <a:r>
              <a:rPr lang="en-GB" sz="4400" b="0" dirty="0"/>
              <a:t>Euclidean Variable Transformation</a:t>
            </a:r>
            <a:endParaRPr lang="en-GB" sz="4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497257" y="3583923"/>
            <a:ext cx="425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solidFill>
                  <a:sysClr val="windowText" lastClr="000000"/>
                </a:solidFill>
              </a:rPr>
              <a:t>Proportion of the variance explained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70" y="2525883"/>
            <a:ext cx="3656648" cy="488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9371" y="2585481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C00000"/>
                </a:solidFill>
              </a:rPr>
              <a:t>Derived variable 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84617" y="2770099"/>
            <a:ext cx="344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17" y="3848793"/>
            <a:ext cx="3656648" cy="488433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242718" y="3908391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chemeClr val="accent5"/>
                </a:solidFill>
              </a:rPr>
              <a:t>Derived variable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7964" y="4093009"/>
            <a:ext cx="34475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70" y="5227389"/>
            <a:ext cx="3656648" cy="4884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9370" y="5286988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7030A0"/>
                </a:solidFill>
              </a:rPr>
              <a:t>Derived variable k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884617" y="5471606"/>
            <a:ext cx="34475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7086572" y="4395040"/>
            <a:ext cx="590226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5399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8786" y="5905047"/>
            <a:ext cx="246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Total 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8AF65-86CA-4346-9DCD-D5EBA99C3447}"/>
              </a:ext>
            </a:extLst>
          </p:cNvPr>
          <p:cNvSpPr txBox="1"/>
          <p:nvPr/>
        </p:nvSpPr>
        <p:spPr>
          <a:xfrm>
            <a:off x="2682229" y="2098107"/>
            <a:ext cx="3202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dirty="0">
                <a:solidFill>
                  <a:srgbClr val="C00000"/>
                </a:solidFill>
              </a:rPr>
              <a:t>Eigenvector Axis 1</a:t>
            </a:r>
            <a:endParaRPr lang="en-GB" sz="22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E8C428-CEBC-064E-A6DB-992B8A2CE746}"/>
              </a:ext>
            </a:extLst>
          </p:cNvPr>
          <p:cNvSpPr/>
          <p:nvPr/>
        </p:nvSpPr>
        <p:spPr bwMode="auto">
          <a:xfrm>
            <a:off x="2682230" y="2525881"/>
            <a:ext cx="3202387" cy="55302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B777B-4F5F-1546-85FA-2F6DFF5EE521}"/>
              </a:ext>
            </a:extLst>
          </p:cNvPr>
          <p:cNvSpPr txBox="1"/>
          <p:nvPr/>
        </p:nvSpPr>
        <p:spPr>
          <a:xfrm>
            <a:off x="2724292" y="3444662"/>
            <a:ext cx="3202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dirty="0">
                <a:solidFill>
                  <a:schemeClr val="accent5"/>
                </a:solidFill>
              </a:rPr>
              <a:t>Eigenvector Axis 2</a:t>
            </a:r>
            <a:endParaRPr lang="en-GB" sz="22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083FFF9-EC59-7249-9066-F3C23E3E823A}"/>
              </a:ext>
            </a:extLst>
          </p:cNvPr>
          <p:cNvSpPr/>
          <p:nvPr/>
        </p:nvSpPr>
        <p:spPr bwMode="auto">
          <a:xfrm>
            <a:off x="2724293" y="3872436"/>
            <a:ext cx="3202387" cy="553024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684BC-9A61-434E-B6B6-1179F21439C5}"/>
              </a:ext>
            </a:extLst>
          </p:cNvPr>
          <p:cNvSpPr txBox="1"/>
          <p:nvPr/>
        </p:nvSpPr>
        <p:spPr>
          <a:xfrm>
            <a:off x="2710944" y="4767320"/>
            <a:ext cx="3202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dirty="0">
                <a:solidFill>
                  <a:srgbClr val="7030A0"/>
                </a:solidFill>
              </a:rPr>
              <a:t>Eigenvector Axis k</a:t>
            </a:r>
            <a:endParaRPr lang="en-GB" sz="22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72E00C0-5DC4-214C-B880-AB443AD99517}"/>
              </a:ext>
            </a:extLst>
          </p:cNvPr>
          <p:cNvSpPr/>
          <p:nvPr/>
        </p:nvSpPr>
        <p:spPr bwMode="auto">
          <a:xfrm>
            <a:off x="2710945" y="5195094"/>
            <a:ext cx="3202387" cy="55302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B776B6-EE30-DB48-B186-170A8AC98E1F}"/>
              </a:ext>
            </a:extLst>
          </p:cNvPr>
          <p:cNvSpPr/>
          <p:nvPr/>
        </p:nvSpPr>
        <p:spPr>
          <a:xfrm>
            <a:off x="9232425" y="5193336"/>
            <a:ext cx="428322" cy="635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λ</a:t>
            </a:r>
            <a:r>
              <a:rPr lang="en-GB" sz="2400" baseline="-25000" dirty="0" err="1"/>
              <a:t>k</a:t>
            </a:r>
            <a:endParaRPr lang="en-GB" sz="2400" baseline="-25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006623-04D2-5F44-B263-2B66065E94FB}"/>
              </a:ext>
            </a:extLst>
          </p:cNvPr>
          <p:cNvSpPr/>
          <p:nvPr/>
        </p:nvSpPr>
        <p:spPr>
          <a:xfrm>
            <a:off x="9224410" y="3705374"/>
            <a:ext cx="444352" cy="635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λ</a:t>
            </a:r>
            <a:r>
              <a:rPr lang="en-GB" sz="2400" baseline="-25000" dirty="0"/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88D37E-16F1-A04F-9E94-07CD96439DCD}"/>
              </a:ext>
            </a:extLst>
          </p:cNvPr>
          <p:cNvSpPr/>
          <p:nvPr/>
        </p:nvSpPr>
        <p:spPr>
          <a:xfrm>
            <a:off x="9224410" y="2369806"/>
            <a:ext cx="444352" cy="635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λ</a:t>
            </a:r>
            <a:r>
              <a:rPr lang="en-GB" sz="2400" baseline="-25000" dirty="0"/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BE6D75-6584-A945-B236-6B1BE97ED118}"/>
              </a:ext>
            </a:extLst>
          </p:cNvPr>
          <p:cNvSpPr/>
          <p:nvPr/>
        </p:nvSpPr>
        <p:spPr>
          <a:xfrm>
            <a:off x="8502869" y="1651148"/>
            <a:ext cx="19023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1" dirty="0"/>
              <a:t>Eigenvalues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372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51945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Principal Components Analysis</a:t>
            </a:r>
            <a:br>
              <a:rPr lang="en-GB" sz="4400" dirty="0"/>
            </a:br>
            <a:r>
              <a:rPr lang="en-GB" sz="4400" b="0" dirty="0"/>
              <a:t>PCA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One of the most commonly used multivariate statistical techniques, and it is also the basis for some others.</a:t>
            </a:r>
          </a:p>
          <a:p>
            <a:endParaRPr lang="en-GB" sz="2800" dirty="0"/>
          </a:p>
          <a:p>
            <a:r>
              <a:rPr lang="en-GB" sz="2800" dirty="0"/>
              <a:t>PCA transforms the original variables into a new set of uncorrelated variables.</a:t>
            </a:r>
          </a:p>
          <a:p>
            <a:pPr lvl="1"/>
            <a:r>
              <a:rPr lang="en-GB" sz="2800" dirty="0"/>
              <a:t>Principal components or factors.</a:t>
            </a:r>
          </a:p>
          <a:p>
            <a:pPr lvl="1"/>
            <a:r>
              <a:rPr lang="en-GB" sz="2800" dirty="0"/>
              <a:t>Object new positions along each component are called z-scores.</a:t>
            </a:r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072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the PCA assumptions?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85838" y="1373021"/>
            <a:ext cx="10411032" cy="4521366"/>
          </a:xfrm>
        </p:spPr>
        <p:txBody>
          <a:bodyPr>
            <a:noAutofit/>
          </a:bodyPr>
          <a:lstStyle/>
          <a:p>
            <a:r>
              <a:rPr lang="en-GB" sz="2800" dirty="0"/>
              <a:t>PCA is a linear geometric transformation that preserves </a:t>
            </a:r>
            <a:r>
              <a:rPr lang="en-GB" sz="2800" b="1" dirty="0"/>
              <a:t>EUCLIDEAN</a:t>
            </a:r>
            <a:r>
              <a:rPr lang="en-GB" sz="2800" dirty="0"/>
              <a:t> distances.</a:t>
            </a:r>
          </a:p>
          <a:p>
            <a:endParaRPr lang="en-GB" sz="2800" dirty="0"/>
          </a:p>
          <a:p>
            <a:pPr lvl="1"/>
            <a:r>
              <a:rPr lang="en-GB" sz="2400" dirty="0"/>
              <a:t>Creates a series of orthogonal axes based on linear associations.</a:t>
            </a:r>
          </a:p>
          <a:p>
            <a:pPr lvl="1"/>
            <a:r>
              <a:rPr lang="en-GB" sz="2400" dirty="0"/>
              <a:t>The new positions can be plotted in a traditional cartesian system.</a:t>
            </a:r>
          </a:p>
          <a:p>
            <a:pPr lvl="1"/>
            <a:r>
              <a:rPr lang="en-GB" sz="2400" dirty="0"/>
              <a:t>It is applicable to any multivariate set of </a:t>
            </a:r>
            <a:r>
              <a:rPr lang="en-GB" sz="2400" b="1" dirty="0"/>
              <a:t>continuous variables </a:t>
            </a:r>
            <a:r>
              <a:rPr lang="en-GB" sz="2400" dirty="0"/>
              <a:t>that are </a:t>
            </a:r>
            <a:r>
              <a:rPr lang="en-GB" sz="2400" b="1" dirty="0"/>
              <a:t>multivariate normal.</a:t>
            </a:r>
          </a:p>
        </p:txBody>
      </p:sp>
    </p:spTree>
    <p:extLst>
      <p:ext uri="{BB962C8B-B14F-4D97-AF65-F5344CB8AC3E}">
        <p14:creationId xmlns:p14="http://schemas.microsoft.com/office/powerpoint/2010/main" val="130237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latin typeface="AU Passata" panose="020B0503030502030804" pitchFamily="34" charset="77"/>
              </a:rPr>
              <a:t>Ordination</a:t>
            </a:r>
            <a:br>
              <a:rPr lang="en-GB" sz="4800" dirty="0">
                <a:latin typeface="AU Passata" panose="020B0503030502030804" pitchFamily="34" charset="77"/>
              </a:rPr>
            </a:br>
            <a:r>
              <a:rPr lang="en-GB" sz="4400" b="0" dirty="0">
                <a:latin typeface="AU Passata" panose="020B0503030502030804" pitchFamily="34" charset="77"/>
              </a:rPr>
              <a:t>What we will talk about today</a:t>
            </a:r>
            <a:endParaRPr lang="en-GB" sz="4400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869767"/>
            <a:ext cx="10407376" cy="39374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What is Ordination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Ordination as a multivariate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Correlations based multivariate approaches</a:t>
            </a:r>
          </a:p>
          <a:p>
            <a:pPr marL="889200" lvl="1" indent="-457200"/>
            <a:r>
              <a:rPr lang="en-GB" sz="2400" dirty="0">
                <a:latin typeface="AU Passata" panose="020B0503030502030804" pitchFamily="34" charset="77"/>
              </a:rPr>
              <a:t>Principal Components Analysis (PCA)</a:t>
            </a:r>
          </a:p>
          <a:p>
            <a:pPr marL="889200" lvl="1" indent="-457200"/>
            <a:r>
              <a:rPr lang="en-GB" sz="2400" dirty="0">
                <a:latin typeface="AU Passata" panose="020B0503030502030804" pitchFamily="34" charset="77"/>
              </a:rPr>
              <a:t>Correspondence Analysis (CA)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U Passata" panose="020B0503030502030804" pitchFamily="34" charset="77"/>
              </a:rPr>
              <a:t>Distance based multivariate approaches</a:t>
            </a:r>
          </a:p>
          <a:p>
            <a:pPr marL="1213200" lvl="2" indent="-457200"/>
            <a:r>
              <a:rPr lang="en-GB" sz="2400" dirty="0">
                <a:latin typeface="AU Passata" panose="020B0503030502030804" pitchFamily="34" charset="77"/>
              </a:rPr>
              <a:t>Principal Coordinates Analysis (</a:t>
            </a:r>
            <a:r>
              <a:rPr lang="en-GB" sz="2400" dirty="0" err="1">
                <a:latin typeface="AU Passata" panose="020B0503030502030804" pitchFamily="34" charset="77"/>
              </a:rPr>
              <a:t>PCoA</a:t>
            </a:r>
            <a:r>
              <a:rPr lang="en-GB" sz="2400" dirty="0">
                <a:latin typeface="AU Passata" panose="020B0503030502030804" pitchFamily="34" charset="77"/>
              </a:rPr>
              <a:t>)</a:t>
            </a:r>
          </a:p>
          <a:p>
            <a:pPr marL="1213200" lvl="2" indent="-457200"/>
            <a:r>
              <a:rPr lang="en-GB" sz="2400" dirty="0">
                <a:latin typeface="AU Passata" panose="020B0503030502030804" pitchFamily="34" charset="77"/>
              </a:rPr>
              <a:t>(Non) metric dimensional Scaling (N)MDA</a:t>
            </a:r>
            <a:endParaRPr lang="en-GB" sz="2800" dirty="0">
              <a:latin typeface="AU Passata" panose="020B05030305020308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29/11/2022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63784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the PCA assumptions?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85838" y="1373021"/>
            <a:ext cx="10411032" cy="4521366"/>
          </a:xfrm>
        </p:spPr>
        <p:txBody>
          <a:bodyPr>
            <a:noAutofit/>
          </a:bodyPr>
          <a:lstStyle/>
          <a:p>
            <a:r>
              <a:rPr lang="en-GB" sz="2400" dirty="0"/>
              <a:t>PCA are </a:t>
            </a:r>
          </a:p>
          <a:p>
            <a:pPr lvl="1"/>
            <a:r>
              <a:rPr lang="en-GB" sz="2400" b="1" dirty="0"/>
              <a:t>Useful for complex environmental data</a:t>
            </a:r>
            <a:r>
              <a:rPr lang="en-GB" sz="2400" dirty="0"/>
              <a:t> associated to this information.</a:t>
            </a:r>
          </a:p>
          <a:p>
            <a:pPr lvl="1"/>
            <a:r>
              <a:rPr lang="en-GB" sz="2400" b="1" dirty="0"/>
              <a:t>Not useful for ecological community data </a:t>
            </a:r>
            <a:r>
              <a:rPr lang="en-GB" sz="2400" dirty="0"/>
              <a:t>(abundances)</a:t>
            </a:r>
          </a:p>
          <a:p>
            <a:pPr lvl="2"/>
            <a:r>
              <a:rPr lang="en-GB" sz="2400" dirty="0"/>
              <a:t>Why? These are often non-normal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b="1" dirty="0"/>
              <a:t>But see </a:t>
            </a:r>
            <a:r>
              <a:rPr lang="en-GB" sz="2400" b="1" dirty="0" err="1"/>
              <a:t>Borcard</a:t>
            </a:r>
            <a:r>
              <a:rPr lang="en-GB" sz="2400" b="1" dirty="0"/>
              <a:t> et al (2011) Numerical Ecology for a way you can use it with species data.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0401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Principal Components Analysis (PCA)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What is a PCA doing?:</a:t>
            </a:r>
          </a:p>
          <a:p>
            <a:pPr lvl="1"/>
            <a:r>
              <a:rPr lang="en-GB" sz="2800" dirty="0"/>
              <a:t>PCA can be viewed as a rotation of the principal axes of variation after centring to the mean</a:t>
            </a:r>
          </a:p>
          <a:p>
            <a:pPr lvl="1"/>
            <a:endParaRPr lang="en-GB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40" y="2952369"/>
            <a:ext cx="9728346" cy="33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8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950396" y="1373021"/>
            <a:ext cx="5255767" cy="45213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What do I need to make this rotation?</a:t>
            </a:r>
          </a:p>
          <a:p>
            <a:pPr lvl="1">
              <a:lnSpc>
                <a:spcPct val="100000"/>
              </a:lnSpc>
            </a:pPr>
            <a:r>
              <a:rPr lang="en-GB" sz="2600" dirty="0"/>
              <a:t>The eigenvectors matrix is used as a rotational matrix</a:t>
            </a:r>
          </a:p>
          <a:p>
            <a:pPr>
              <a:lnSpc>
                <a:spcPct val="100000"/>
              </a:lnSpc>
            </a:pPr>
            <a:endParaRPr lang="en-GB" sz="2800" b="1" dirty="0"/>
          </a:p>
          <a:p>
            <a:pPr>
              <a:lnSpc>
                <a:spcPct val="100000"/>
              </a:lnSpc>
            </a:pPr>
            <a:r>
              <a:rPr lang="en-GB" sz="2800" b="1" dirty="0"/>
              <a:t>How does this rotation take place?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Matrix multiplication of the original data and a eigenvectors matrix for the objects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8" y="1444639"/>
            <a:ext cx="5311256" cy="450464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F7367F-6949-E84D-BA98-6A719DF2B908}"/>
              </a:ext>
            </a:extLst>
          </p:cNvPr>
          <p:cNvCxnSpPr/>
          <p:nvPr/>
        </p:nvCxnSpPr>
        <p:spPr bwMode="auto">
          <a:xfrm flipV="1">
            <a:off x="1413892" y="2060848"/>
            <a:ext cx="2520280" cy="3168352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0657F-8D22-1F4A-9CF2-851B0F8FC419}"/>
              </a:ext>
            </a:extLst>
          </p:cNvPr>
          <p:cNvCxnSpPr>
            <a:cxnSpLocks/>
          </p:cNvCxnSpPr>
          <p:nvPr/>
        </p:nvCxnSpPr>
        <p:spPr bwMode="auto">
          <a:xfrm>
            <a:off x="1197868" y="1958975"/>
            <a:ext cx="3168352" cy="255014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6C4A2B-E4AB-5E4E-9E20-A4D4E1F5FF9C}"/>
              </a:ext>
            </a:extLst>
          </p:cNvPr>
          <p:cNvSpPr txBox="1"/>
          <p:nvPr/>
        </p:nvSpPr>
        <p:spPr>
          <a:xfrm>
            <a:off x="3840799" y="2251867"/>
            <a:ext cx="440644" cy="2631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PC1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6E780-E6F7-0E42-903D-5DF0213525B8}"/>
              </a:ext>
            </a:extLst>
          </p:cNvPr>
          <p:cNvSpPr txBox="1"/>
          <p:nvPr/>
        </p:nvSpPr>
        <p:spPr>
          <a:xfrm>
            <a:off x="1197868" y="2420888"/>
            <a:ext cx="504056" cy="2631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dirty="0">
                <a:solidFill>
                  <a:srgbClr val="002060"/>
                </a:solidFill>
                <a:latin typeface="+mn-lt"/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33987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Principal Components Analysis (PCA)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85838" y="1617480"/>
            <a:ext cx="7034442" cy="4280083"/>
          </a:xfrm>
          <a:prstGeom prst="roundRect">
            <a:avLst>
              <a:gd name="adj" fmla="val 563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A PCA by hand</a:t>
            </a:r>
          </a:p>
          <a:p>
            <a:pPr>
              <a:lnSpc>
                <a:spcPct val="100000"/>
              </a:lnSpc>
            </a:pPr>
            <a:endParaRPr lang="en-GB" sz="14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The A data frame is a random example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matrix(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We centre the original data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scale(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pca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eigen(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cov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pca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eigen()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decomposition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2.85711173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1.25955149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0.47876091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0.35415461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0.05042126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vectors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-0.4569472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0.28275491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0.64234686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-0.54474600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-0.04348833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-0.4243838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0.52377391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-0.50877502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0.07029859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-0.53081577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-0.2979562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-0.76011387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0.06070147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-0.02724050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-0.57360462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0.5117588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0.26016024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0.48519784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0.32376386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-0.57461254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-0.5103162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0.01594062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0.29906000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0.76989923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0.23904298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3E3E3E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5927-358C-314C-BF39-F4F34E5BBC50}"/>
              </a:ext>
            </a:extLst>
          </p:cNvPr>
          <p:cNvSpPr txBox="1"/>
          <p:nvPr/>
        </p:nvSpPr>
        <p:spPr>
          <a:xfrm>
            <a:off x="8824512" y="3900807"/>
            <a:ext cx="2071080" cy="350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Eigenvalues (</a:t>
            </a:r>
            <a:r>
              <a:rPr lang="en-GB" sz="2400" dirty="0" err="1">
                <a:latin typeface="+mn-lt"/>
              </a:rPr>
              <a:t>λ</a:t>
            </a:r>
            <a:r>
              <a:rPr lang="en-GB" sz="2400" dirty="0">
                <a:latin typeface="+mn-lt"/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444B24-2425-3147-A279-CF413E136C04}"/>
              </a:ext>
            </a:extLst>
          </p:cNvPr>
          <p:cNvSpPr/>
          <p:nvPr/>
        </p:nvSpPr>
        <p:spPr bwMode="auto">
          <a:xfrm>
            <a:off x="1112704" y="3866920"/>
            <a:ext cx="6753339" cy="41864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47CF0A-C7FF-C34C-B8A6-3E7BC0164C87}"/>
              </a:ext>
            </a:extLst>
          </p:cNvPr>
          <p:cNvCxnSpPr>
            <a:stCxn id="10" idx="3"/>
            <a:endCxn id="9" idx="1"/>
          </p:cNvCxnSpPr>
          <p:nvPr/>
        </p:nvCxnSpPr>
        <p:spPr bwMode="auto">
          <a:xfrm flipV="1">
            <a:off x="7866043" y="4076240"/>
            <a:ext cx="958469" cy="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FBB868-E217-CD42-8439-6826ECA95ECE}"/>
              </a:ext>
            </a:extLst>
          </p:cNvPr>
          <p:cNvSpPr txBox="1"/>
          <p:nvPr/>
        </p:nvSpPr>
        <p:spPr>
          <a:xfrm>
            <a:off x="8851541" y="4989188"/>
            <a:ext cx="2044051" cy="350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Eigenvectors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27C9EE-7C20-6C4E-A3CC-729ADC68E69B}"/>
              </a:ext>
            </a:extLst>
          </p:cNvPr>
          <p:cNvSpPr/>
          <p:nvPr/>
        </p:nvSpPr>
        <p:spPr bwMode="auto">
          <a:xfrm>
            <a:off x="1112705" y="4534371"/>
            <a:ext cx="6665204" cy="126050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1DAF37-9139-3D4B-937E-B5A909F8E945}"/>
              </a:ext>
            </a:extLst>
          </p:cNvPr>
          <p:cNvCxnSpPr>
            <a:stCxn id="17" idx="3"/>
            <a:endCxn id="16" idx="1"/>
          </p:cNvCxnSpPr>
          <p:nvPr/>
        </p:nvCxnSpPr>
        <p:spPr bwMode="auto">
          <a:xfrm flipV="1">
            <a:off x="7777909" y="5164621"/>
            <a:ext cx="1073632" cy="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A5A351-634C-D74C-A6DF-5F910BF4DE97}"/>
              </a:ext>
            </a:extLst>
          </p:cNvPr>
          <p:cNvSpPr/>
          <p:nvPr/>
        </p:nvSpPr>
        <p:spPr bwMode="auto">
          <a:xfrm>
            <a:off x="2303614" y="3230168"/>
            <a:ext cx="921048" cy="264594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8B91E2-5829-C443-A596-0D3F8DAF7F43}"/>
              </a:ext>
            </a:extLst>
          </p:cNvPr>
          <p:cNvSpPr txBox="1"/>
          <p:nvPr/>
        </p:nvSpPr>
        <p:spPr>
          <a:xfrm>
            <a:off x="8840277" y="2276959"/>
            <a:ext cx="1859254" cy="105259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Note I use the Covariance 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4C30AE-B6CE-FB45-908C-4AC566ABC4B1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 bwMode="auto">
          <a:xfrm flipH="1">
            <a:off x="3224662" y="2803257"/>
            <a:ext cx="5615615" cy="55920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0719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Principal Components Analysis (PCA)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36395" y="2282709"/>
            <a:ext cx="5170903" cy="3439291"/>
          </a:xfrm>
          <a:prstGeom prst="roundRect">
            <a:avLst>
              <a:gd name="adj" fmla="val 563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chemeClr val="tx1"/>
                </a:solidFill>
              </a:rPr>
              <a:t>A PCA by hand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Estimate the PCA positions of each observation</a:t>
            </a: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%*%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pca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vectors</a:t>
            </a:r>
            <a:endParaRPr lang="en-GB" sz="1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3E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    [,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0.2519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0.3819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-1.6000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-0.0869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0.1131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2.8341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0.0157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0.0525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-0.0420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-0.2557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-1.7016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-0.6275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0.1870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0.1672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-0.3464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1.7111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0.2273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0.4506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-0.5922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0.0196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0.1843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1.2451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0.7008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0.5105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0.2946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-1.8173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-0.4385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0.2348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-1.0828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0.1304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0.1839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-2.1569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0.0312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0.6726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0.1797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-1.6463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1.3529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-0.0569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0.4536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-0.1353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02060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1559D6-FA6D-D144-9272-DA49049F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2" y="1415106"/>
            <a:ext cx="5490467" cy="46498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EFCEC7-42BB-0045-8264-4CC4D55A88B4}"/>
              </a:ext>
            </a:extLst>
          </p:cNvPr>
          <p:cNvSpPr/>
          <p:nvPr/>
        </p:nvSpPr>
        <p:spPr bwMode="auto">
          <a:xfrm>
            <a:off x="6318157" y="3182548"/>
            <a:ext cx="2469930" cy="31531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BAD1-7DDC-6D44-A666-07F52A2AE2F9}"/>
              </a:ext>
            </a:extLst>
          </p:cNvPr>
          <p:cNvSpPr txBox="1"/>
          <p:nvPr/>
        </p:nvSpPr>
        <p:spPr>
          <a:xfrm>
            <a:off x="10141418" y="1373188"/>
            <a:ext cx="1842035" cy="11695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A matrix multiplication of predictors and eigenvectors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507CD80-2B2D-B749-A2A7-9ACABE2B0CEE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 bwMode="auto">
          <a:xfrm rot="5400000">
            <a:off x="9526530" y="1804297"/>
            <a:ext cx="797465" cy="2274349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3859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>
            <a:normAutofit/>
          </a:bodyPr>
          <a:lstStyle/>
          <a:p>
            <a:r>
              <a:rPr lang="en-GB" sz="2800" dirty="0"/>
              <a:t>An automatic version of PCA in R is implemented in two methods in the </a:t>
            </a:r>
            <a:r>
              <a:rPr lang="en-GB" sz="2800" dirty="0"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GB" sz="2800" dirty="0"/>
              <a:t> package (which is a default package in R)</a:t>
            </a:r>
          </a:p>
          <a:p>
            <a:pPr lvl="2"/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princomp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 </a:t>
            </a:r>
            <a:r>
              <a:rPr lang="en-US" sz="2400" dirty="0"/>
              <a:t>Spectral Decomposition Approach.</a:t>
            </a:r>
          </a:p>
          <a:p>
            <a:pPr lvl="2"/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prcomp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  </a:t>
            </a:r>
            <a:r>
              <a:rPr lang="en-US" sz="2400" b="1" dirty="0"/>
              <a:t>Singular Value Decomposition Approach.</a:t>
            </a:r>
          </a:p>
          <a:p>
            <a:pPr marL="252000" lvl="1" indent="0">
              <a:buNone/>
            </a:pPr>
            <a:endParaRPr lang="en-US" sz="2800" b="1" dirty="0">
              <a:latin typeface="AU Passata" panose="020B0503030502030804" pitchFamily="34" charset="77"/>
              <a:ea typeface="Courier New" charset="0"/>
              <a:cs typeface="Courier New" charset="0"/>
              <a:sym typeface="Wingdings" pitchFamily="2" charset="2"/>
            </a:endParaRPr>
          </a:p>
          <a:p>
            <a:pPr indent="-180000">
              <a:buNone/>
            </a:pPr>
            <a:r>
              <a:rPr lang="en-US" sz="2800" b="1" dirty="0">
                <a:latin typeface="AU Passata" panose="020B0503030502030804" pitchFamily="34" charset="77"/>
                <a:ea typeface="Courier New" charset="0"/>
                <a:cs typeface="Courier New" charset="0"/>
                <a:sym typeface="Wingdings" pitchFamily="2" charset="2"/>
              </a:rPr>
              <a:t>The method is part of other packages</a:t>
            </a:r>
          </a:p>
          <a:p>
            <a:pPr lvl="2"/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rda</a:t>
            </a:r>
            <a:r>
              <a:rPr lang="en-US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() </a:t>
            </a:r>
            <a:r>
              <a:rPr lang="en-US" sz="2400" dirty="0">
                <a:latin typeface="AU Passata" panose="020B0503030502030804" pitchFamily="34" charset="77"/>
                <a:ea typeface="Courier New" charset="0"/>
                <a:cs typeface="Courier New" charset="0"/>
                <a:sym typeface="Wingdings" pitchFamily="2" charset="2"/>
              </a:rPr>
              <a:t>form the </a:t>
            </a:r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vengan</a:t>
            </a:r>
            <a:r>
              <a:rPr lang="en-US" sz="2400" dirty="0">
                <a:latin typeface="AU Passata" panose="020B0503030502030804" pitchFamily="34" charset="77"/>
                <a:ea typeface="Courier New" charset="0"/>
                <a:cs typeface="Courier New" charset="0"/>
                <a:sym typeface="Wingdings" pitchFamily="2" charset="2"/>
              </a:rPr>
              <a:t> package.</a:t>
            </a:r>
          </a:p>
          <a:p>
            <a:pPr lvl="2"/>
            <a:r>
              <a:rPr lang="en-GB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pca</a:t>
            </a:r>
            <a:r>
              <a:rPr lang="en-GB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() </a:t>
            </a:r>
            <a:r>
              <a:rPr lang="en-GB" sz="2400" dirty="0">
                <a:latin typeface="AU Passata" panose="020B0503030502030804" pitchFamily="34" charset="77"/>
                <a:ea typeface="Courier New" charset="0"/>
                <a:cs typeface="Courier New" charset="0"/>
                <a:sym typeface="Wingdings" pitchFamily="2" charset="2"/>
              </a:rPr>
              <a:t>from the </a:t>
            </a:r>
            <a:r>
              <a:rPr lang="en-GB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  <a:sym typeface="Wingdings" pitchFamily="2" charset="2"/>
              </a:rPr>
              <a:t>ada</a:t>
            </a:r>
            <a:r>
              <a:rPr lang="en-GB" sz="2400" dirty="0">
                <a:latin typeface="AU Passata" panose="020B0503030502030804" pitchFamily="34" charset="77"/>
                <a:ea typeface="Courier New" charset="0"/>
                <a:cs typeface="Courier New" charset="0"/>
                <a:sym typeface="Wingdings" pitchFamily="2" charset="2"/>
              </a:rPr>
              <a:t> package.</a:t>
            </a:r>
            <a:endParaRPr lang="en-GB" sz="2400" dirty="0">
              <a:latin typeface="AU Passata" panose="020B0503030502030804" pitchFamily="34" charset="77"/>
              <a:ea typeface="Courier New" charset="0"/>
              <a:cs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99822" y="2683935"/>
            <a:ext cx="8195734" cy="517783"/>
          </a:xfrm>
          <a:prstGeom prst="roundRect">
            <a:avLst>
              <a:gd name="adj" fmla="val 8400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526AD-37D4-6A41-8F0B-35571CA0C9B0}"/>
              </a:ext>
            </a:extLst>
          </p:cNvPr>
          <p:cNvSpPr txBox="1"/>
          <p:nvPr/>
        </p:nvSpPr>
        <p:spPr>
          <a:xfrm>
            <a:off x="8380282" y="3594011"/>
            <a:ext cx="2886074" cy="105259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These are the preferred approaches!!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E8D7E37-34AB-CD4B-B94C-3DDD73EAA8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 bwMode="auto">
          <a:xfrm>
            <a:off x="9595556" y="2942827"/>
            <a:ext cx="227763" cy="651184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245A1-F36F-DD47-AB6C-BC2B47EBC1B6}"/>
              </a:ext>
            </a:extLst>
          </p:cNvPr>
          <p:cNvSpPr/>
          <p:nvPr/>
        </p:nvSpPr>
        <p:spPr>
          <a:xfrm>
            <a:off x="1399822" y="4145398"/>
            <a:ext cx="5496737" cy="517783"/>
          </a:xfrm>
          <a:prstGeom prst="roundRect">
            <a:avLst>
              <a:gd name="adj" fmla="val 8400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A973E34-9DDC-1849-A34F-9B47AFECEB2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6896559" y="4120309"/>
            <a:ext cx="1483723" cy="2839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255A4-98AA-D55A-F790-FE248EBA132B}"/>
              </a:ext>
            </a:extLst>
          </p:cNvPr>
          <p:cNvSpPr txBox="1"/>
          <p:nvPr/>
        </p:nvSpPr>
        <p:spPr>
          <a:xfrm>
            <a:off x="8380282" y="5237178"/>
            <a:ext cx="2886074" cy="105259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b="1" dirty="0">
                <a:latin typeface="+mn-lt"/>
              </a:rPr>
              <a:t>Why?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You don’t need to think if you should use a correlation or a covariance matrix as input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17E3817-4D22-FEDC-A598-FD07777DE143}"/>
              </a:ext>
            </a:extLst>
          </p:cNvPr>
          <p:cNvSpPr/>
          <p:nvPr/>
        </p:nvSpPr>
        <p:spPr bwMode="auto">
          <a:xfrm>
            <a:off x="9601865" y="4670815"/>
            <a:ext cx="442908" cy="542154"/>
          </a:xfrm>
          <a:prstGeom prst="down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4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>
            <a:normAutofit/>
          </a:bodyPr>
          <a:lstStyle/>
          <a:p>
            <a:r>
              <a:rPr lang="en-GB" sz="2400" dirty="0"/>
              <a:t>An automatic version of PCA in R is implemented in two methods in the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GB" sz="2400" dirty="0"/>
              <a:t> package (which is a default package in R)</a:t>
            </a:r>
          </a:p>
          <a:p>
            <a:pPr lvl="1"/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prcomp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  </a:t>
            </a:r>
            <a:r>
              <a:rPr lang="en-US" sz="2400" dirty="0"/>
              <a:t>Singular Value Decomposition Approach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 </a:t>
            </a:r>
          </a:p>
          <a:p>
            <a:pPr lvl="1"/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princomp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 </a:t>
            </a:r>
            <a:r>
              <a:rPr lang="en-US" sz="2400" dirty="0"/>
              <a:t>Spectral Decomposition Approach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985838" y="3570972"/>
            <a:ext cx="10220325" cy="2426949"/>
          </a:xfrm>
          <a:prstGeom prst="roundRect">
            <a:avLst>
              <a:gd name="adj" fmla="val 84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</a:rPr>
              <a:t>Automatic PCA in R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matrix(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scale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# The </a:t>
            </a:r>
            <a:r>
              <a:rPr lang="en-GB" sz="18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center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and scale argument do the same thing as scaling before the analysis 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pca.2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princomp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# </a:t>
            </a:r>
            <a:r>
              <a:rPr lang="en-GB" sz="18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cor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 argument sets if a correlation or covariance matrix is used for the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44475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942653-6954-864F-B12E-709551B5912F}"/>
              </a:ext>
            </a:extLst>
          </p:cNvPr>
          <p:cNvSpPr/>
          <p:nvPr/>
        </p:nvSpPr>
        <p:spPr>
          <a:xfrm>
            <a:off x="1979259" y="1169989"/>
            <a:ext cx="8265407" cy="2995612"/>
          </a:xfrm>
          <a:prstGeom prst="roundRect">
            <a:avLst>
              <a:gd name="adj" fmla="val 84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</a:rPr>
              <a:t>Singular Value Decomposition Approach</a:t>
            </a:r>
            <a:endParaRPr lang="en-GB" sz="28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scale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Standard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deviations 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1.3190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1.0990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0.9685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0.7995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0.6891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Rotation 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= 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PC5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0.45446661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-0.49025627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0.064489563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-0.7221743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0.16557261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0.01498967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0.67381229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0.611531781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-0.3385741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0.23905810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0.62254486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0.18372183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0.132351368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0.1089443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-0.74114671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0.61737109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0.02718466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0.001421953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0.5077964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0.60021223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-0.15660859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-0.52070440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0.777400199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0.3067668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-0.07670569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C9706C-F13A-ED45-8D26-D289320F3F9F}"/>
              </a:ext>
            </a:extLst>
          </p:cNvPr>
          <p:cNvSpPr/>
          <p:nvPr/>
        </p:nvSpPr>
        <p:spPr>
          <a:xfrm>
            <a:off x="1979259" y="4302805"/>
            <a:ext cx="8265407" cy="2123368"/>
          </a:xfrm>
          <a:prstGeom prst="roundRect">
            <a:avLst>
              <a:gd name="adj" fmla="val 84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</a:rPr>
              <a:t>Spectral Decomposition Approach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pca.2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princomp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3E3E3E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pca.2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 of components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Comp.1    Comp.2    Comp.3    Comp.4     Comp.5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Standard deviation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1.3190448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1.0990282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0.9685031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0.7995557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0.68918095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 of Variance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0.3479758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0.2415726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0.1875996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0.1278579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0.09499408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Cumulative Proportion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0.3479758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0.5895484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0.7771481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0.9050059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1.00000000</a:t>
            </a:r>
          </a:p>
        </p:txBody>
      </p:sp>
    </p:spTree>
    <p:extLst>
      <p:ext uri="{BB962C8B-B14F-4D97-AF65-F5344CB8AC3E}">
        <p14:creationId xmlns:p14="http://schemas.microsoft.com/office/powerpoint/2010/main" val="194374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Principal Components Analysis:</a:t>
            </a:r>
            <a:br>
              <a:rPr lang="en-US" sz="4800" dirty="0"/>
            </a:br>
            <a:r>
              <a:rPr lang="en-US" sz="4400" b="0" dirty="0"/>
              <a:t>Eigenvectors and Eigenvalues </a:t>
            </a:r>
            <a:endParaRPr lang="en-GB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b="1" dirty="0"/>
              <a:t>Spectral decomposition (SDC) </a:t>
            </a:r>
          </a:p>
          <a:p>
            <a:r>
              <a:rPr lang="en-GB" sz="2400" dirty="0"/>
              <a:t>Transform an association matrix of variables based on a linear combination of Eigenvectors.</a:t>
            </a:r>
            <a:endParaRPr lang="en-GB" sz="2400" dirty="0">
              <a:sym typeface="Wingdings"/>
            </a:endParaRPr>
          </a:p>
          <a:p>
            <a:pPr algn="ctr">
              <a:buNone/>
            </a:pPr>
            <a:r>
              <a:rPr lang="en-GB" sz="3600" b="1" dirty="0">
                <a:sym typeface="Wingdings"/>
              </a:rPr>
              <a:t>L = U’ C U</a:t>
            </a:r>
          </a:p>
          <a:p>
            <a:pPr lvl="1"/>
            <a:r>
              <a:rPr lang="en-GB" sz="1800" dirty="0"/>
              <a:t>C: </a:t>
            </a:r>
            <a:r>
              <a:rPr lang="en-GB" sz="1800" b="1" dirty="0"/>
              <a:t>Correlation/Covariance </a:t>
            </a:r>
            <a:r>
              <a:rPr lang="en-GB" sz="1800" dirty="0"/>
              <a:t>matrix (</a:t>
            </a:r>
            <a:r>
              <a:rPr lang="en-GB" sz="1800" i="1" dirty="0"/>
              <a:t>p x p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U: Matrix of eigenvectors of objects (</a:t>
            </a:r>
            <a:r>
              <a:rPr lang="en-GB" sz="1800" i="1" dirty="0"/>
              <a:t>n x p</a:t>
            </a:r>
            <a:r>
              <a:rPr lang="en-GB" sz="1800" dirty="0"/>
              <a:t>).</a:t>
            </a:r>
          </a:p>
          <a:p>
            <a:pPr lvl="2"/>
            <a:r>
              <a:rPr lang="en-GB" sz="1800" dirty="0"/>
              <a:t>Define the transformation coefficients of each original variable to generate the new variable.</a:t>
            </a:r>
          </a:p>
          <a:p>
            <a:pPr lvl="2"/>
            <a:r>
              <a:rPr lang="en-GB" sz="1800" dirty="0"/>
              <a:t>This is a constraint matrix.</a:t>
            </a:r>
          </a:p>
          <a:p>
            <a:pPr lvl="1"/>
            <a:r>
              <a:rPr lang="en-GB" sz="1800" dirty="0"/>
              <a:t>L: Eigenvalue matrix (</a:t>
            </a:r>
            <a:r>
              <a:rPr lang="en-GB" sz="1800" i="1" dirty="0"/>
              <a:t>n x p</a:t>
            </a:r>
            <a:r>
              <a:rPr lang="en-GB" sz="1800" dirty="0"/>
              <a:t>).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9251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Tx/>
            </a:pPr>
            <a:r>
              <a:rPr lang="en-GB" sz="4800" dirty="0"/>
              <a:t>Principal Components Analysis:</a:t>
            </a:r>
            <a:br>
              <a:rPr lang="en-US" sz="4800" dirty="0"/>
            </a:br>
            <a:r>
              <a:rPr lang="en-US" sz="4400" b="0" dirty="0"/>
              <a:t>Eigenvectors and Eigenvalues </a:t>
            </a:r>
            <a:endParaRPr lang="en-GB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85377" y="1960078"/>
            <a:ext cx="7700862" cy="4133217"/>
          </a:xfrm>
        </p:spPr>
        <p:txBody>
          <a:bodyPr>
            <a:noAutofit/>
          </a:bodyPr>
          <a:lstStyle/>
          <a:p>
            <a:r>
              <a:rPr lang="en-GB" sz="2800" b="1" dirty="0"/>
              <a:t>Singular value decomposition (SVD)</a:t>
            </a:r>
          </a:p>
          <a:p>
            <a:r>
              <a:rPr lang="en-GB" sz="2400" dirty="0"/>
              <a:t>Transform an association matrix of variables using both the associations between objects and an Eigenvector matrix</a:t>
            </a:r>
            <a:endParaRPr lang="en-GB" sz="2400" dirty="0">
              <a:sym typeface="Wingdings"/>
            </a:endParaRPr>
          </a:p>
          <a:p>
            <a:pPr algn="ctr">
              <a:buNone/>
            </a:pPr>
            <a:r>
              <a:rPr lang="en-GB" sz="3600" b="1" dirty="0"/>
              <a:t>Y = Z L</a:t>
            </a:r>
            <a:r>
              <a:rPr lang="en-GB" sz="3600" b="1" baseline="30000" dirty="0"/>
              <a:t>1/2</a:t>
            </a:r>
            <a:r>
              <a:rPr lang="en-GB" sz="3600" b="1" dirty="0"/>
              <a:t> U’</a:t>
            </a:r>
          </a:p>
          <a:p>
            <a:pPr lvl="1"/>
            <a:r>
              <a:rPr lang="en-GB" sz="1800" dirty="0"/>
              <a:t>Y: A matrix of centred data (</a:t>
            </a:r>
            <a:r>
              <a:rPr lang="en-GB" sz="1800" i="1" dirty="0"/>
              <a:t>n x p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L: Eigenvalue matrix (</a:t>
            </a:r>
            <a:r>
              <a:rPr lang="en-GB" sz="1800" i="1" dirty="0"/>
              <a:t>n x p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Z: Matrix of eigenvectors for variables (</a:t>
            </a:r>
            <a:r>
              <a:rPr lang="en-GB" sz="1800" i="1" dirty="0"/>
              <a:t>n x p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U: Matrix of eigenvectors of objects (</a:t>
            </a:r>
            <a:r>
              <a:rPr lang="en-GB" sz="1800" i="1" dirty="0"/>
              <a:t>p x p</a:t>
            </a:r>
            <a:r>
              <a:rPr lang="en-GB" sz="18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A1048-5DEB-1C43-88B2-0AE61E449957}"/>
              </a:ext>
            </a:extLst>
          </p:cNvPr>
          <p:cNvSpPr/>
          <p:nvPr/>
        </p:nvSpPr>
        <p:spPr>
          <a:xfrm>
            <a:off x="7599997" y="3647236"/>
            <a:ext cx="4272915" cy="206210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/>
              <a:t>Type of data used defines the equivalence between methods:</a:t>
            </a:r>
          </a:p>
          <a:p>
            <a:pPr>
              <a:lnSpc>
                <a:spcPct val="100000"/>
              </a:lnSpc>
            </a:pPr>
            <a:r>
              <a:rPr lang="en-GB" sz="1600" b="1" dirty="0"/>
              <a:t>raw data </a:t>
            </a:r>
            <a:r>
              <a:rPr lang="en-GB" sz="1600" dirty="0">
                <a:sym typeface="Wingdings"/>
              </a:rPr>
              <a:t> </a:t>
            </a:r>
            <a:r>
              <a:rPr lang="en-GB" sz="1600" dirty="0"/>
              <a:t>SDC of the </a:t>
            </a:r>
            <a:r>
              <a:rPr lang="en-GB" sz="1600" dirty="0" err="1"/>
              <a:t>Squ</a:t>
            </a:r>
            <a:r>
              <a:rPr lang="en-GB" sz="1600" dirty="0"/>
              <a:t> &amp; Cross Prod matrix (SSCP)</a:t>
            </a:r>
          </a:p>
          <a:p>
            <a:pPr>
              <a:lnSpc>
                <a:spcPct val="100000"/>
              </a:lnSpc>
            </a:pPr>
            <a:r>
              <a:rPr lang="en-GB" sz="1600" b="1" dirty="0"/>
              <a:t>centred data </a:t>
            </a:r>
            <a:r>
              <a:rPr lang="en-GB" sz="1600" dirty="0">
                <a:sym typeface="Wingdings"/>
              </a:rPr>
              <a:t> </a:t>
            </a:r>
            <a:r>
              <a:rPr lang="en-GB" sz="1600" dirty="0"/>
              <a:t>SDC of the covariance matrix</a:t>
            </a:r>
          </a:p>
          <a:p>
            <a:pPr>
              <a:lnSpc>
                <a:spcPct val="100000"/>
              </a:lnSpc>
            </a:pPr>
            <a:r>
              <a:rPr lang="en-GB" sz="1600" b="1" dirty="0"/>
              <a:t>centred and standardized</a:t>
            </a:r>
            <a:r>
              <a:rPr lang="en-GB" sz="1600" dirty="0">
                <a:sym typeface="Wingdings"/>
              </a:rPr>
              <a:t>  </a:t>
            </a:r>
            <a:r>
              <a:rPr lang="en-GB" sz="1600" dirty="0"/>
              <a:t>SDC of the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41539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38386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correlation or covariance?</a:t>
            </a:r>
            <a:br>
              <a:rPr lang="en-US" sz="5300" dirty="0"/>
            </a:br>
            <a:r>
              <a:rPr lang="en-US" sz="4900" b="0" dirty="0"/>
              <a:t>Implementing </a:t>
            </a:r>
            <a:r>
              <a:rPr lang="en-GB" sz="4900" b="0" dirty="0" err="1">
                <a:latin typeface="Courier New" charset="0"/>
                <a:ea typeface="Courier New" charset="0"/>
                <a:cs typeface="Courier New" charset="0"/>
              </a:rPr>
              <a:t>princomp</a:t>
            </a:r>
            <a:r>
              <a:rPr lang="en-GB" sz="4900" b="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GB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GB" sz="2800" b="1" dirty="0"/>
              <a:t>The usual rule</a:t>
            </a:r>
          </a:p>
          <a:p>
            <a:pPr lvl="1"/>
            <a:r>
              <a:rPr lang="en-GB" sz="2800" dirty="0">
                <a:solidFill>
                  <a:srgbClr val="FF0000"/>
                </a:solidFill>
                <a:cs typeface="+mn-cs"/>
              </a:rPr>
              <a:t>covariance</a:t>
            </a:r>
            <a:r>
              <a:rPr lang="en-GB" sz="2800" dirty="0">
                <a:cs typeface="+mn-cs"/>
              </a:rPr>
              <a:t> matrix when the variable </a:t>
            </a:r>
            <a:r>
              <a:rPr lang="en-GB" sz="2800" dirty="0">
                <a:solidFill>
                  <a:srgbClr val="FF0000"/>
                </a:solidFill>
                <a:cs typeface="+mn-cs"/>
              </a:rPr>
              <a:t>scales are similar</a:t>
            </a:r>
            <a:r>
              <a:rPr lang="en-GB" sz="2800" b="1" dirty="0">
                <a:cs typeface="+mn-cs"/>
              </a:rPr>
              <a:t> </a:t>
            </a:r>
            <a:r>
              <a:rPr lang="en-GB" sz="2800" b="1" dirty="0">
                <a:cs typeface="+mn-cs"/>
                <a:sym typeface="Wingdings" pitchFamily="2" charset="2"/>
              </a:rPr>
              <a:t> SAME UNITS</a:t>
            </a:r>
            <a:endParaRPr lang="en-GB" sz="2800" b="1" dirty="0">
              <a:cs typeface="+mn-cs"/>
            </a:endParaRPr>
          </a:p>
          <a:p>
            <a:pPr lvl="1"/>
            <a:r>
              <a:rPr lang="en-GB" sz="2800" dirty="0">
                <a:solidFill>
                  <a:srgbClr val="FF0000"/>
                </a:solidFill>
                <a:cs typeface="+mn-cs"/>
              </a:rPr>
              <a:t>correlation</a:t>
            </a:r>
            <a:r>
              <a:rPr lang="en-GB" sz="2800" dirty="0">
                <a:cs typeface="+mn-cs"/>
              </a:rPr>
              <a:t> matrix when variables are on </a:t>
            </a:r>
            <a:r>
              <a:rPr lang="en-GB" sz="2800" dirty="0">
                <a:solidFill>
                  <a:srgbClr val="FF0000"/>
                </a:solidFill>
                <a:cs typeface="+mn-cs"/>
              </a:rPr>
              <a:t>different scales</a:t>
            </a:r>
            <a:r>
              <a:rPr lang="en-GB" sz="2800" b="1" dirty="0"/>
              <a:t> </a:t>
            </a:r>
            <a:r>
              <a:rPr lang="en-GB" sz="2800" b="1" dirty="0">
                <a:sym typeface="Wingdings" pitchFamily="2" charset="2"/>
              </a:rPr>
              <a:t> DIFFERENT UNITS</a:t>
            </a:r>
          </a:p>
          <a:p>
            <a:pPr marL="252000" lvl="1" indent="0">
              <a:buNone/>
            </a:pPr>
            <a:r>
              <a:rPr lang="en-GB" sz="2800" dirty="0"/>
              <a:t>However, using a </a:t>
            </a:r>
            <a:r>
              <a:rPr lang="en-GB" sz="2800" dirty="0">
                <a:solidFill>
                  <a:srgbClr val="FF0000"/>
                </a:solidFill>
              </a:rPr>
              <a:t>correlation</a:t>
            </a:r>
            <a:r>
              <a:rPr lang="en-GB" sz="2800" dirty="0"/>
              <a:t> matrix for</a:t>
            </a:r>
            <a:r>
              <a:rPr lang="en-GB" sz="2800" dirty="0">
                <a:solidFill>
                  <a:srgbClr val="FF0000"/>
                </a:solidFill>
              </a:rPr>
              <a:t> different scales</a:t>
            </a:r>
            <a:r>
              <a:rPr lang="en-GB" sz="2800" dirty="0"/>
              <a:t> is only ok if the variability of the variables is similar</a:t>
            </a:r>
          </a:p>
        </p:txBody>
      </p:sp>
    </p:spTree>
    <p:extLst>
      <p:ext uri="{BB962C8B-B14F-4D97-AF65-F5344CB8AC3E}">
        <p14:creationId xmlns:p14="http://schemas.microsoft.com/office/powerpoint/2010/main" val="3614898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correlation or covariance?</a:t>
            </a:r>
            <a:br>
              <a:rPr lang="en-US" sz="5300" dirty="0"/>
            </a:br>
            <a:r>
              <a:rPr lang="en-US" sz="4900" b="0" dirty="0"/>
              <a:t>Implementing </a:t>
            </a:r>
            <a:r>
              <a:rPr lang="en-GB" sz="4900" b="0" dirty="0" err="1">
                <a:latin typeface="Courier New" charset="0"/>
                <a:ea typeface="Courier New" charset="0"/>
                <a:cs typeface="Courier New" charset="0"/>
              </a:rPr>
              <a:t>princomp</a:t>
            </a:r>
            <a:r>
              <a:rPr lang="en-GB" sz="4900" b="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772816"/>
            <a:ext cx="10220325" cy="4464495"/>
          </a:xfrm>
        </p:spPr>
        <p:txBody>
          <a:bodyPr anchor="t">
            <a:normAutofit/>
          </a:bodyPr>
          <a:lstStyle/>
          <a:p>
            <a:r>
              <a:rPr lang="en-GB" sz="2800" b="1" dirty="0"/>
              <a:t>Alternative rules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cs typeface="+mn-cs"/>
              </a:rPr>
              <a:t>Use the covariance matrix when variance of the original variable is important</a:t>
            </a:r>
          </a:p>
          <a:p>
            <a:pPr lvl="2"/>
            <a:r>
              <a:rPr lang="en-US" sz="2800" dirty="0">
                <a:cs typeface="+mn-cs"/>
              </a:rPr>
              <a:t>This preserves variance if the range and scale of variables is similar or in the same units of measure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cs typeface="+mn-cs"/>
              </a:rPr>
              <a:t>Use the correlation matrix when variance of the original variable is NOT important </a:t>
            </a:r>
          </a:p>
          <a:p>
            <a:pPr lvl="2"/>
            <a:r>
              <a:rPr lang="en-US" sz="2800" dirty="0">
                <a:cs typeface="+mn-cs"/>
              </a:rPr>
              <a:t>This is within-variable range and scale widely differs</a:t>
            </a:r>
          </a:p>
        </p:txBody>
      </p:sp>
    </p:spTree>
    <p:extLst>
      <p:ext uri="{BB962C8B-B14F-4D97-AF65-F5344CB8AC3E}">
        <p14:creationId xmlns:p14="http://schemas.microsoft.com/office/powerpoint/2010/main" val="329471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28227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information of a PCA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15871" y="3033461"/>
            <a:ext cx="2216312" cy="52309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799" dirty="0"/>
              <a:t>Eigenvectors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FB07AD2-4465-CE4D-94F9-48EF86C373E0}"/>
              </a:ext>
            </a:extLst>
          </p:cNvPr>
          <p:cNvCxnSpPr>
            <a:cxnSpLocks/>
            <a:stCxn id="5" idx="2"/>
            <a:endCxn id="4" idx="3"/>
          </p:cNvCxnSpPr>
          <p:nvPr/>
        </p:nvCxnSpPr>
        <p:spPr bwMode="auto">
          <a:xfrm rot="5400000">
            <a:off x="9141567" y="3641819"/>
            <a:ext cx="1167726" cy="9971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D64E8-A827-9946-B6EA-09E6982E4E04}"/>
              </a:ext>
            </a:extLst>
          </p:cNvPr>
          <p:cNvSpPr/>
          <p:nvPr/>
        </p:nvSpPr>
        <p:spPr>
          <a:xfrm>
            <a:off x="3048000" y="-12329128"/>
            <a:ext cx="6092825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matrix(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Generate a random data set.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pca.1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scale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Determine the Principal Components.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pca.1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Standard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deviations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1.2952528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1.1212786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0.9895085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0.7936766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0.6752814</a:t>
            </a:r>
          </a:p>
          <a:p>
            <a:pPr>
              <a:lnSpc>
                <a:spcPct val="100000"/>
              </a:lnSpc>
            </a:pPr>
            <a:b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Rotation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 x 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x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PC1        PC2         PC3        PC4        PC5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0.4660372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-0.3331315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0.52570083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-0.5096097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-0.3684689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0.5079742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0.1690350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-0.62387417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0.1138295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-0.5578649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-0.3726916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0.6051757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-0.07786541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-0.6683264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-0.2052806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0.6020957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0.3326498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-0.07300934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-0.2356989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0.6825984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0.1528179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0.6193198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0.56835400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0.4744751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-0.2119829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7122E-F47C-E74F-AE4B-C4BBAD2A6AC6}"/>
              </a:ext>
            </a:extLst>
          </p:cNvPr>
          <p:cNvSpPr/>
          <p:nvPr/>
        </p:nvSpPr>
        <p:spPr>
          <a:xfrm>
            <a:off x="997720" y="1958975"/>
            <a:ext cx="7980840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matrix(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Generate a random data set.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pca.1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scale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Determine the Principal Components.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pca.1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Standard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deviations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1.2952528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1.1212786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0.9895085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0.7936766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0.6752814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Rotation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n x k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x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PC1        PC2         PC3        PC4        PC5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0.4660372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-0.3331315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0.52570083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-0.5096097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-0.3684689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0.5079742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0.1690350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-0.62387417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0.1138295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-0.5578649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-0.3726916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0.6051757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-0.07786541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-0.6683264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-0.2052806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0.6020957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0.3326498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-0.07300934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-0.2356989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0.6825984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0.1528179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0.6193198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0.56835400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0.4744751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-0.2119829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29212" y="3835230"/>
            <a:ext cx="8497621" cy="17780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9786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A88CCBB-E4B3-5247-AE1C-6C72E9B90DFD}"/>
              </a:ext>
            </a:extLst>
          </p:cNvPr>
          <p:cNvSpPr/>
          <p:nvPr/>
        </p:nvSpPr>
        <p:spPr>
          <a:xfrm>
            <a:off x="827794" y="2194712"/>
            <a:ext cx="9839613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Standard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deviations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..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1.2952528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1.1212786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0.9895085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0.7936766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0.6752814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Rotation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n x k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x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PC1        PC2         PC3        PC4        PC5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0.4660372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-0.3331315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0.52570083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-0.5096097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-0.3684689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0.5079742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0.1690350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-0.62387417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0.1138295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-0.5578649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-0.3726916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0.6051757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-0.07786541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-0.6683264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-0.2052806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0.6020957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0.3326498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-0.07300934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-0.2356989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0.6825984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0.1528179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0.6193198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0.56835400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0.4744751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-0.2119829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325FBF-E2EC-5540-9DC6-C2419A7B4CE0}"/>
              </a:ext>
            </a:extLst>
          </p:cNvPr>
          <p:cNvSpPr/>
          <p:nvPr/>
        </p:nvSpPr>
        <p:spPr>
          <a:xfrm>
            <a:off x="8434097" y="3352801"/>
            <a:ext cx="1850080" cy="1936734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4" name="Rounded Rectangle 3"/>
          <p:cNvSpPr/>
          <p:nvPr/>
        </p:nvSpPr>
        <p:spPr>
          <a:xfrm>
            <a:off x="1521418" y="3352803"/>
            <a:ext cx="1845934" cy="1936734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the useful information of a PCA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7352" y="5472728"/>
            <a:ext cx="5909734" cy="523092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799" dirty="0"/>
              <a:t>Y</a:t>
            </a:r>
            <a:r>
              <a:rPr lang="en-GB" sz="2799" baseline="-25000" dirty="0"/>
              <a:t>1</a:t>
            </a:r>
            <a:r>
              <a:rPr lang="en-GB" sz="2799" dirty="0"/>
              <a:t>=(0.47*X</a:t>
            </a:r>
            <a:r>
              <a:rPr lang="en-GB" sz="2799" baseline="-25000" dirty="0"/>
              <a:t>1</a:t>
            </a:r>
            <a:r>
              <a:rPr lang="en-GB" sz="2799" dirty="0"/>
              <a:t>)+(0.51*X</a:t>
            </a:r>
            <a:r>
              <a:rPr lang="en-GB" sz="2799" baseline="-25000" dirty="0"/>
              <a:t>2</a:t>
            </a:r>
            <a:r>
              <a:rPr lang="en-GB" sz="2799" dirty="0"/>
              <a:t>)-(0.37*X</a:t>
            </a:r>
            <a:r>
              <a:rPr lang="en-GB" sz="2799" baseline="-25000" dirty="0"/>
              <a:t>3</a:t>
            </a:r>
            <a:r>
              <a:rPr lang="en-GB" sz="2799" dirty="0"/>
              <a:t>)+…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FB07AD2-4465-CE4D-94F9-48EF86C373E0}"/>
              </a:ext>
            </a:extLst>
          </p:cNvPr>
          <p:cNvCxnSpPr>
            <a:cxnSpLocks/>
            <a:stCxn id="5" idx="1"/>
            <a:endCxn id="4" idx="2"/>
          </p:cNvCxnSpPr>
          <p:nvPr/>
        </p:nvCxnSpPr>
        <p:spPr bwMode="auto">
          <a:xfrm rot="10800000">
            <a:off x="2444386" y="5289538"/>
            <a:ext cx="922967" cy="4447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85FEA6-1175-F740-ACBA-9DA12C08CBBF}"/>
              </a:ext>
            </a:extLst>
          </p:cNvPr>
          <p:cNvSpPr txBox="1"/>
          <p:nvPr/>
        </p:nvSpPr>
        <p:spPr>
          <a:xfrm>
            <a:off x="4642379" y="1602333"/>
            <a:ext cx="5909734" cy="523092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799" dirty="0"/>
              <a:t>Y</a:t>
            </a:r>
            <a:r>
              <a:rPr lang="en-GB" sz="2799" baseline="-25000" dirty="0"/>
              <a:t>5</a:t>
            </a:r>
            <a:r>
              <a:rPr lang="en-GB" sz="2799" dirty="0"/>
              <a:t>=-(0.37*X</a:t>
            </a:r>
            <a:r>
              <a:rPr lang="en-GB" sz="2799" baseline="-25000" dirty="0"/>
              <a:t>1</a:t>
            </a:r>
            <a:r>
              <a:rPr lang="en-GB" sz="2799" dirty="0"/>
              <a:t>)-(0.56*X</a:t>
            </a:r>
            <a:r>
              <a:rPr lang="en-GB" sz="2799" baseline="-25000" dirty="0"/>
              <a:t>2</a:t>
            </a:r>
            <a:r>
              <a:rPr lang="en-GB" sz="2799" dirty="0"/>
              <a:t>)-(0.20*X</a:t>
            </a:r>
            <a:r>
              <a:rPr lang="en-GB" sz="2799" baseline="-25000" dirty="0"/>
              <a:t>3</a:t>
            </a:r>
            <a:r>
              <a:rPr lang="en-GB" sz="2799" dirty="0"/>
              <a:t>)+…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EA2E3FE-DD02-5A45-AC3E-E33637602962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 bwMode="auto">
          <a:xfrm flipH="1">
            <a:off x="9359137" y="1863879"/>
            <a:ext cx="1192976" cy="1488922"/>
          </a:xfrm>
          <a:prstGeom prst="bentConnector4">
            <a:avLst>
              <a:gd name="adj1" fmla="val -19162"/>
              <a:gd name="adj2" fmla="val 587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the useful information of a PCA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69F1A-ED7B-CF4C-BD22-D3E88874E1D2}"/>
              </a:ext>
            </a:extLst>
          </p:cNvPr>
          <p:cNvSpPr/>
          <p:nvPr/>
        </p:nvSpPr>
        <p:spPr>
          <a:xfrm>
            <a:off x="985838" y="1996656"/>
            <a:ext cx="10220325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matrix(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Generate a NEW random data set.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scale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Determine the Principal Components.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 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           PC1          PC2         PC3         PC4         PC5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-1.1577468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-0.155679408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0.02843014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0.79537856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-0.59433350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-1.3862411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0.084352130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-1.44746588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0.89987729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0.06434587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3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1.2835030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-0.109626990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1.63156616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-0.04464804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-1.04763792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0.2852092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-1.189488968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0.43008110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1.56039662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1.28183884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,]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0.8246618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-0.967654874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0.07214084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0.38968351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-0.87802227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109F0-9033-1A42-B2CB-A0897B5A6031}"/>
              </a:ext>
            </a:extLst>
          </p:cNvPr>
          <p:cNvGrpSpPr/>
          <p:nvPr/>
        </p:nvGrpSpPr>
        <p:grpSpPr>
          <a:xfrm>
            <a:off x="1119159" y="3237875"/>
            <a:ext cx="10416870" cy="3163582"/>
            <a:chOff x="1149142" y="2971174"/>
            <a:chExt cx="10416870" cy="3163582"/>
          </a:xfrm>
        </p:grpSpPr>
        <p:sp>
          <p:nvSpPr>
            <p:cNvPr id="5" name="TextBox 4"/>
            <p:cNvSpPr txBox="1"/>
            <p:nvPr/>
          </p:nvSpPr>
          <p:spPr>
            <a:xfrm>
              <a:off x="6650912" y="5303759"/>
              <a:ext cx="4915100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dirty="0"/>
                <a:t>Position of each observation within the Principal Component Space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54C3B4B-D9C1-8C4C-AB1D-5DEFCD04B774}"/>
                </a:ext>
              </a:extLst>
            </p:cNvPr>
            <p:cNvCxnSpPr>
              <a:cxnSpLocks/>
              <a:stCxn id="5" idx="1"/>
              <a:endCxn id="4" idx="2"/>
            </p:cNvCxnSpPr>
            <p:nvPr/>
          </p:nvCxnSpPr>
          <p:spPr bwMode="auto">
            <a:xfrm rot="10800000">
              <a:off x="6150914" y="4934886"/>
              <a:ext cx="499999" cy="78437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/>
            <p:cNvSpPr/>
            <p:nvPr/>
          </p:nvSpPr>
          <p:spPr>
            <a:xfrm>
              <a:off x="1149142" y="2971174"/>
              <a:ext cx="10003541" cy="1963712"/>
            </a:xfrm>
            <a:prstGeom prst="roundRect">
              <a:avLst>
                <a:gd name="adj" fmla="val 10675"/>
              </a:avLst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21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the useful information of a PCA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69F1A-ED7B-CF4C-BD22-D3E88874E1D2}"/>
              </a:ext>
            </a:extLst>
          </p:cNvPr>
          <p:cNvSpPr/>
          <p:nvPr/>
        </p:nvSpPr>
        <p:spPr>
          <a:xfrm>
            <a:off x="985838" y="1982485"/>
            <a:ext cx="1022032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matrix(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Generate a NEW random data set.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scale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Determine the Principal Components.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Summary of the Principal Components Analysis.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components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        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PC3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PC5</a:t>
            </a: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Standard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deviation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1.319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1.0990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0.9685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0.7996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0.68918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Variance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0.348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0.2416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0.1876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0.1279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0.09499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Cumulative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0.348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0.5896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0.7772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0.9050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1.00000</a:t>
            </a:r>
            <a:endParaRPr lang="en-GB" sz="2000" dirty="0">
              <a:solidFill>
                <a:srgbClr val="0B4213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109F0-9033-1A42-B2CB-A0897B5A6031}"/>
              </a:ext>
            </a:extLst>
          </p:cNvPr>
          <p:cNvGrpSpPr/>
          <p:nvPr/>
        </p:nvGrpSpPr>
        <p:grpSpPr>
          <a:xfrm>
            <a:off x="985838" y="3772734"/>
            <a:ext cx="10220325" cy="2204105"/>
            <a:chOff x="1015820" y="3757253"/>
            <a:chExt cx="10220325" cy="2204105"/>
          </a:xfrm>
        </p:grpSpPr>
        <p:sp>
          <p:nvSpPr>
            <p:cNvPr id="5" name="TextBox 4"/>
            <p:cNvSpPr txBox="1"/>
            <p:nvPr/>
          </p:nvSpPr>
          <p:spPr>
            <a:xfrm>
              <a:off x="6359934" y="5130490"/>
              <a:ext cx="4876211" cy="8308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799" b="1" dirty="0"/>
                <a:t>Spread within each PC-axis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dirty="0"/>
                <a:t>Standard deviation in each direction</a:t>
              </a:r>
              <a:endParaRPr lang="en-GB" sz="2799" dirty="0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54C3B4B-D9C1-8C4C-AB1D-5DEFCD04B774}"/>
                </a:ext>
              </a:extLst>
            </p:cNvPr>
            <p:cNvCxnSpPr>
              <a:cxnSpLocks/>
              <a:stCxn id="5" idx="1"/>
              <a:endCxn id="4" idx="2"/>
            </p:cNvCxnSpPr>
            <p:nvPr/>
          </p:nvCxnSpPr>
          <p:spPr bwMode="auto">
            <a:xfrm rot="10800000">
              <a:off x="5492142" y="4173918"/>
              <a:ext cx="867793" cy="137200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/>
            <p:cNvSpPr/>
            <p:nvPr/>
          </p:nvSpPr>
          <p:spPr>
            <a:xfrm>
              <a:off x="1015820" y="3757253"/>
              <a:ext cx="8952641" cy="4166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711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the useful information of a PCA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69F1A-ED7B-CF4C-BD22-D3E88874E1D2}"/>
              </a:ext>
            </a:extLst>
          </p:cNvPr>
          <p:cNvSpPr/>
          <p:nvPr/>
        </p:nvSpPr>
        <p:spPr>
          <a:xfrm>
            <a:off x="985838" y="1996656"/>
            <a:ext cx="1022032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matrix(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runif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80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Generate a NEW random data set.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20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scale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0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Determine the Principal Components.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pca.1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2000" dirty="0">
                <a:solidFill>
                  <a:srgbClr val="3E3E3E"/>
                </a:solidFill>
                <a:latin typeface="Courier New" panose="02070309020205020404" pitchFamily="49" charset="0"/>
              </a:rPr>
              <a:t># Summary of the Principal Components Analysis.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components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          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PC1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PC3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PC4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PC5</a:t>
            </a:r>
            <a:endParaRPr lang="en-GB" sz="20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Standard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deviation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  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1.319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1.0990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0.9685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0.7996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0.68918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Variance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0.348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0.2416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0.1876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0.1279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0.09499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Cumulative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0.348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0.5896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0.7772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0.9050</a:t>
            </a:r>
            <a:r>
              <a:rPr lang="en-GB" sz="20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B4213"/>
                </a:solidFill>
                <a:latin typeface="Courier New" panose="02070309020205020404" pitchFamily="49" charset="0"/>
              </a:rPr>
              <a:t>1.00000</a:t>
            </a:r>
            <a:endParaRPr lang="en-GB" sz="2000" dirty="0">
              <a:solidFill>
                <a:srgbClr val="0B4213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109F0-9033-1A42-B2CB-A0897B5A6031}"/>
              </a:ext>
            </a:extLst>
          </p:cNvPr>
          <p:cNvGrpSpPr/>
          <p:nvPr/>
        </p:nvGrpSpPr>
        <p:grpSpPr>
          <a:xfrm>
            <a:off x="984249" y="4082387"/>
            <a:ext cx="9892127" cy="1920951"/>
            <a:chOff x="1014232" y="4040536"/>
            <a:chExt cx="9892127" cy="1920951"/>
          </a:xfrm>
        </p:grpSpPr>
        <p:sp>
          <p:nvSpPr>
            <p:cNvPr id="5" name="TextBox 4"/>
            <p:cNvSpPr txBox="1"/>
            <p:nvPr/>
          </p:nvSpPr>
          <p:spPr>
            <a:xfrm>
              <a:off x="6530832" y="5130490"/>
              <a:ext cx="4375527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dirty="0"/>
                <a:t>Explained variance</a:t>
              </a:r>
            </a:p>
            <a:p>
              <a:pPr algn="ctr">
                <a:lnSpc>
                  <a:spcPct val="100000"/>
                </a:lnSpc>
              </a:pPr>
              <a:r>
                <a:rPr lang="en-GB" sz="2400" b="1" dirty="0"/>
                <a:t>Eigenvalues (</a:t>
              </a:r>
              <a:r>
                <a:rPr lang="en-GB" sz="2400" b="1" dirty="0" err="1"/>
                <a:t>λ</a:t>
              </a:r>
              <a:r>
                <a:rPr lang="en-GB" sz="2400" b="1" baseline="-25000" dirty="0" err="1"/>
                <a:t>i</a:t>
              </a:r>
              <a:r>
                <a:rPr lang="en-GB" sz="2400" b="1" dirty="0"/>
                <a:t>)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54C3B4B-D9C1-8C4C-AB1D-5DEFCD04B774}"/>
                </a:ext>
              </a:extLst>
            </p:cNvPr>
            <p:cNvCxnSpPr>
              <a:cxnSpLocks/>
              <a:stCxn id="5" idx="1"/>
              <a:endCxn id="4" idx="2"/>
            </p:cNvCxnSpPr>
            <p:nvPr/>
          </p:nvCxnSpPr>
          <p:spPr bwMode="auto">
            <a:xfrm rot="10800000">
              <a:off x="5490554" y="4457201"/>
              <a:ext cx="1040279" cy="108878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/>
            <p:cNvSpPr/>
            <p:nvPr/>
          </p:nvSpPr>
          <p:spPr>
            <a:xfrm>
              <a:off x="1014232" y="4040536"/>
              <a:ext cx="8952641" cy="4166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2314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0381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many PC’s?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0DF2-16C4-BE47-B0B5-7738C714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/>
              <a:t>No clear-cut rules, only rules of thumb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Possibility - 1</a:t>
            </a:r>
            <a:r>
              <a:rPr lang="en-US" sz="2400" dirty="0"/>
              <a:t>: Cumulative proportion should be  at least 0.7 or 0.8 (i.e. 70/80% of variance is captured)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Possibility - 2</a:t>
            </a:r>
            <a:r>
              <a:rPr lang="en-US" sz="2400" dirty="0"/>
              <a:t>: Look at scree-plot and keep: </a:t>
            </a:r>
          </a:p>
          <a:p>
            <a:pPr marL="774900" lvl="1" indent="-342900"/>
            <a:r>
              <a:rPr lang="en-US" sz="2400" dirty="0"/>
              <a:t>PC’s before the “elbow” (if there is any...)</a:t>
            </a:r>
          </a:p>
          <a:p>
            <a:pPr marL="774900" lvl="1" indent="-342900"/>
            <a:r>
              <a:rPr lang="en-US" sz="2400" dirty="0"/>
              <a:t>PC’s axes whose eigenvalues are larger than the length of the corresponding piece form a theoretical broken stick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64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The problem at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9" y="1373021"/>
            <a:ext cx="6339872" cy="4521366"/>
          </a:xfrm>
        </p:spPr>
        <p:txBody>
          <a:bodyPr/>
          <a:lstStyle/>
          <a:p>
            <a:r>
              <a:rPr lang="en-US" sz="2400" dirty="0"/>
              <a:t>Biological/ecological datasets are multidimensional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What is multidimensional?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multiple </a:t>
            </a:r>
            <a:r>
              <a:rPr lang="en-US" sz="2400" dirty="0"/>
              <a:t>descriptors are recorded from a number of objects (i.e., replicate sampling or experimental units)</a:t>
            </a:r>
          </a:p>
          <a:p>
            <a:pPr lvl="1"/>
            <a:r>
              <a:rPr lang="en-US" sz="2400" b="1" dirty="0"/>
              <a:t>Organisms</a:t>
            </a:r>
            <a:r>
              <a:rPr lang="en-US" sz="2400" dirty="0"/>
              <a:t>: morphological or physiological measurements</a:t>
            </a:r>
          </a:p>
          <a:p>
            <a:pPr lvl="1"/>
            <a:r>
              <a:rPr lang="en-US" sz="2400" b="1" dirty="0"/>
              <a:t>Ecological sampling units</a:t>
            </a:r>
            <a:r>
              <a:rPr lang="en-US" sz="2400" dirty="0"/>
              <a:t>: the variables might be physicochemical measurements or species abundances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01" y="724424"/>
            <a:ext cx="3196463" cy="236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" t="121" r="45218" b="-121"/>
          <a:stretch/>
        </p:blipFill>
        <p:spPr>
          <a:xfrm>
            <a:off x="8581248" y="3784285"/>
            <a:ext cx="1588257" cy="2089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73418" y="3264391"/>
            <a:ext cx="278954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/>
              <a:t>Ecological sampling units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21001" y="288618"/>
            <a:ext cx="223849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Organism attributes</a:t>
            </a:r>
          </a:p>
        </p:txBody>
      </p:sp>
    </p:spTree>
    <p:extLst>
      <p:ext uri="{BB962C8B-B14F-4D97-AF65-F5344CB8AC3E}">
        <p14:creationId xmlns:p14="http://schemas.microsoft.com/office/powerpoint/2010/main" val="244046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9018-B5E3-9B4E-ACB1-57480093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many PC’s?</a:t>
            </a:r>
            <a:br>
              <a:rPr lang="en-US" sz="4800" dirty="0"/>
            </a:br>
            <a:r>
              <a:rPr lang="en-US" sz="4400" b="0" dirty="0"/>
              <a:t>Cumulative Proportion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B98D1-464E-6F4C-82E6-571D819D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D03D-9ADB-2E47-BE1E-D22588458DAF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68D0E-2793-6E4B-A7ED-B287DDDD5866}"/>
              </a:ext>
            </a:extLst>
          </p:cNvPr>
          <p:cNvSpPr/>
          <p:nvPr/>
        </p:nvSpPr>
        <p:spPr>
          <a:xfrm>
            <a:off x="859698" y="2887833"/>
            <a:ext cx="10220325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USArrests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pca.2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USArrests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scale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2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prcomp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USArrests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scale 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 of components</a:t>
            </a:r>
            <a:r>
              <a:rPr lang="en-GB" sz="2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PC1    PC2     PC3     PC4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Standard deviation    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1.5749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0.9949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0.59713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0.41645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 of Variance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0.6201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0.2474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0.08914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0.04336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Cumulative Proportion 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0.6201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0.8675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0.95664</a:t>
            </a:r>
            <a:r>
              <a:rPr lang="en-GB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400" dirty="0">
                <a:solidFill>
                  <a:srgbClr val="0B4213"/>
                </a:solidFill>
                <a:latin typeface="Courier New" panose="02070309020205020404" pitchFamily="49" charset="0"/>
              </a:rPr>
              <a:t>1.00000</a:t>
            </a:r>
            <a:endParaRPr lang="en-GB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C417B6-54D7-9947-A792-8A6007DF1295}"/>
              </a:ext>
            </a:extLst>
          </p:cNvPr>
          <p:cNvGrpSpPr/>
          <p:nvPr/>
        </p:nvGrpSpPr>
        <p:grpSpPr>
          <a:xfrm>
            <a:off x="922767" y="1601658"/>
            <a:ext cx="10094184" cy="4318173"/>
            <a:chOff x="1015820" y="-159245"/>
            <a:chExt cx="10094184" cy="43181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A5F3E5-47B4-674F-A971-DAEB7F49E941}"/>
                </a:ext>
              </a:extLst>
            </p:cNvPr>
            <p:cNvSpPr txBox="1"/>
            <p:nvPr/>
          </p:nvSpPr>
          <p:spPr>
            <a:xfrm>
              <a:off x="7181147" y="-159245"/>
              <a:ext cx="3928857" cy="156966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dirty="0"/>
                <a:t>With a 70-to-80% variance explain cut-off means only PC-1 and PC-2 need to be kept!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3D4ED2E9-CBDE-2744-A782-CC44CA681DBB}"/>
                </a:ext>
              </a:extLst>
            </p:cNvPr>
            <p:cNvCxnSpPr>
              <a:cxnSpLocks/>
              <a:stCxn id="8" idx="3"/>
              <a:endCxn id="10" idx="3"/>
            </p:cNvCxnSpPr>
            <p:nvPr/>
          </p:nvCxnSpPr>
          <p:spPr bwMode="auto">
            <a:xfrm flipH="1">
              <a:off x="10706089" y="625585"/>
              <a:ext cx="403915" cy="3325011"/>
            </a:xfrm>
            <a:prstGeom prst="bentConnector3">
              <a:avLst>
                <a:gd name="adj1" fmla="val -5659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C98E92F-9209-4743-8842-CD1BD4C88A8F}"/>
                </a:ext>
              </a:extLst>
            </p:cNvPr>
            <p:cNvSpPr/>
            <p:nvPr/>
          </p:nvSpPr>
          <p:spPr>
            <a:xfrm>
              <a:off x="1015820" y="3742263"/>
              <a:ext cx="9690269" cy="4166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273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2A4C-5025-9044-A4F8-7C2DB321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Visualising an PCA</a:t>
            </a:r>
            <a:br>
              <a:rPr lang="en-GB" sz="4800" dirty="0"/>
            </a:br>
            <a:r>
              <a:rPr lang="en-GB" sz="4800" b="0" dirty="0" err="1"/>
              <a:t>screeplot</a:t>
            </a:r>
            <a:endParaRPr lang="en-GB" sz="4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B11A-8B9B-104A-B04B-9D7E9533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0C046-6DC3-764C-8E4C-4A8BF53A2895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D1708-154B-314D-805A-2963E12BEEDE}"/>
              </a:ext>
            </a:extLst>
          </p:cNvPr>
          <p:cNvSpPr txBox="1"/>
          <p:nvPr/>
        </p:nvSpPr>
        <p:spPr>
          <a:xfrm>
            <a:off x="6364645" y="4305686"/>
            <a:ext cx="4841518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200" b="1" dirty="0">
                <a:latin typeface="+mn-lt"/>
              </a:rPr>
              <a:t>Elbow approach</a:t>
            </a:r>
          </a:p>
          <a:p>
            <a:pPr algn="ctr">
              <a:lnSpc>
                <a:spcPct val="95000"/>
              </a:lnSpc>
            </a:pPr>
            <a:r>
              <a:rPr lang="en-GB" sz="2800" dirty="0">
                <a:sym typeface="Wingdings" pitchFamily="2" charset="2"/>
              </a:rPr>
              <a:t>PC-1 and PC-2 should be kept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86F50-70B2-994A-81EC-EB2076AEFB2E}"/>
              </a:ext>
            </a:extLst>
          </p:cNvPr>
          <p:cNvSpPr txBox="1"/>
          <p:nvPr/>
        </p:nvSpPr>
        <p:spPr>
          <a:xfrm>
            <a:off x="5026212" y="2382955"/>
            <a:ext cx="5972854" cy="128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200" b="1" dirty="0">
                <a:latin typeface="+mn-lt"/>
              </a:rPr>
              <a:t>Broken stick approach</a:t>
            </a:r>
          </a:p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  <a:sym typeface="Wingdings" pitchFamily="2" charset="2"/>
              </a:rPr>
              <a:t>Only PC-1 should be kept</a:t>
            </a:r>
          </a:p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  <a:sym typeface="Wingdings" pitchFamily="2" charset="2"/>
              </a:rPr>
              <a:t>Observed var is larger than expected </a:t>
            </a:r>
            <a:endParaRPr lang="en-GB" sz="2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31100-E70E-AA40-8F00-A52DFE59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" y="1421566"/>
            <a:ext cx="5076021" cy="50760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33BE6F-5788-D942-A5A3-2F9994915585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3177915" y="4744268"/>
            <a:ext cx="3186730" cy="54726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94D19-C8F6-4D44-ABAA-3585A4AF5B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83830" y="2382955"/>
            <a:ext cx="3242383" cy="716672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7754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2A4C-5025-9044-A4F8-7C2DB321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Visualising an PCA – </a:t>
            </a:r>
            <a:r>
              <a:rPr lang="en-GB" sz="4800" b="0" dirty="0"/>
              <a:t>using </a:t>
            </a:r>
            <a:r>
              <a:rPr lang="en-GB" sz="4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biplot()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B11A-8B9B-104A-B04B-9D7E9533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0C046-6DC3-764C-8E4C-4A8BF53A2895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31C42F-E21C-9F47-921F-D3291AE570B8}"/>
              </a:ext>
            </a:extLst>
          </p:cNvPr>
          <p:cNvGrpSpPr/>
          <p:nvPr/>
        </p:nvGrpSpPr>
        <p:grpSpPr>
          <a:xfrm>
            <a:off x="315913" y="1373188"/>
            <a:ext cx="8222104" cy="4540173"/>
            <a:chOff x="1983360" y="1357390"/>
            <a:chExt cx="8222104" cy="4540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6FFA79-C8CA-224D-9EBF-7C7535E7C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3360" y="1357390"/>
              <a:ext cx="8222104" cy="454017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E80CD6-E3EE-484F-AA5B-EBD794BED49A}"/>
                </a:ext>
              </a:extLst>
            </p:cNvPr>
            <p:cNvSpPr/>
            <p:nvPr/>
          </p:nvSpPr>
          <p:spPr>
            <a:xfrm>
              <a:off x="6572412" y="1981698"/>
              <a:ext cx="328385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biplot(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pca.2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</a:p>
            <a:p>
              <a:pPr>
                <a:lnSpc>
                  <a:spcPct val="100000"/>
                </a:lnSpc>
              </a:pP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choices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= c(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3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scale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16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55F90D-DDE9-DF45-93A8-525733A52D87}"/>
                </a:ext>
              </a:extLst>
            </p:cNvPr>
            <p:cNvSpPr/>
            <p:nvPr/>
          </p:nvSpPr>
          <p:spPr>
            <a:xfrm>
              <a:off x="2512099" y="1981698"/>
              <a:ext cx="328385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biplot(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pca.2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</a:p>
            <a:p>
              <a:pPr>
                <a:lnSpc>
                  <a:spcPct val="100000"/>
                </a:lnSpc>
              </a:pP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choices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 = c(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,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2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),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scale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=</a:t>
              </a:r>
              <a:r>
                <a:rPr lang="en-GB" sz="1600" dirty="0">
                  <a:solidFill>
                    <a:srgbClr val="0B4213"/>
                  </a:solidFill>
                  <a:latin typeface="Courier New" panose="02070309020205020404" pitchFamily="49" charset="0"/>
                </a:rPr>
                <a:t>1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</a:rPr>
                <a:t>)</a:t>
              </a:r>
              <a:endParaRPr lang="en-GB" sz="160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C125A6-9B5D-B640-8DB8-E23358C079E6}"/>
              </a:ext>
            </a:extLst>
          </p:cNvPr>
          <p:cNvSpPr txBox="1"/>
          <p:nvPr/>
        </p:nvSpPr>
        <p:spPr>
          <a:xfrm>
            <a:off x="8489917" y="2160332"/>
            <a:ext cx="3381996" cy="315778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b="1" dirty="0">
                <a:latin typeface="+mn-lt"/>
              </a:rPr>
              <a:t>How to read a PCA biplot</a:t>
            </a:r>
          </a:p>
          <a:p>
            <a:pPr>
              <a:lnSpc>
                <a:spcPct val="95000"/>
              </a:lnSpc>
            </a:pPr>
            <a:endParaRPr lang="en-GB" sz="2000" b="1" dirty="0">
              <a:latin typeface="+mn-lt"/>
            </a:endParaRPr>
          </a:p>
          <a:p>
            <a:pPr marL="342900" indent="-342900">
              <a:lnSpc>
                <a:spcPct val="95000"/>
              </a:lnSpc>
              <a:buAutoNum type="arabicParenR"/>
            </a:pPr>
            <a:r>
              <a:rPr lang="en-GB" sz="1600" dirty="0">
                <a:latin typeface="+mn-lt"/>
              </a:rPr>
              <a:t>The </a:t>
            </a:r>
            <a:r>
              <a:rPr lang="en-GB" sz="1600" b="1" dirty="0">
                <a:latin typeface="+mn-lt"/>
              </a:rPr>
              <a:t>names in black </a:t>
            </a:r>
            <a:r>
              <a:rPr lang="en-GB" sz="1600" dirty="0">
                <a:latin typeface="+mn-lt"/>
              </a:rPr>
              <a:t>represent each location</a:t>
            </a:r>
          </a:p>
          <a:p>
            <a:pPr marL="342900" indent="-342900">
              <a:lnSpc>
                <a:spcPct val="95000"/>
              </a:lnSpc>
              <a:buAutoNum type="arabicParenR"/>
            </a:pPr>
            <a:r>
              <a:rPr lang="en-GB" sz="1600" dirty="0">
                <a:latin typeface="+mn-lt"/>
              </a:rPr>
              <a:t>The </a:t>
            </a:r>
            <a:r>
              <a:rPr lang="en-GB" sz="1600" b="1" dirty="0">
                <a:solidFill>
                  <a:srgbClr val="FF0000"/>
                </a:solidFill>
                <a:latin typeface="+mn-lt"/>
              </a:rPr>
              <a:t>red vectors </a:t>
            </a:r>
            <a:r>
              <a:rPr lang="en-GB" sz="1600" dirty="0">
                <a:latin typeface="+mn-lt"/>
              </a:rPr>
              <a:t>represent the direction and importance of each evaluated variable in the context of the plotted PC-axis.</a:t>
            </a:r>
          </a:p>
          <a:p>
            <a:pPr marL="342900" indent="-342900">
              <a:lnSpc>
                <a:spcPct val="95000"/>
              </a:lnSpc>
              <a:buAutoNum type="arabicParenR"/>
            </a:pPr>
            <a:r>
              <a:rPr lang="en-GB" sz="1600" dirty="0"/>
              <a:t>The angles between </a:t>
            </a:r>
            <a:r>
              <a:rPr lang="en-GB" sz="1600" b="1" dirty="0">
                <a:solidFill>
                  <a:srgbClr val="FF0000"/>
                </a:solidFill>
              </a:rPr>
              <a:t>red vectors </a:t>
            </a:r>
            <a:r>
              <a:rPr lang="en-GB" sz="1600" dirty="0"/>
              <a:t>reflect their correlations.</a:t>
            </a:r>
          </a:p>
          <a:p>
            <a:pPr lvl="1">
              <a:lnSpc>
                <a:spcPct val="95000"/>
              </a:lnSpc>
            </a:pPr>
            <a:r>
              <a:rPr lang="en-GB" sz="1600" dirty="0"/>
              <a:t>These position are defined by the eigenvectors each PC-axis</a:t>
            </a:r>
          </a:p>
          <a:p>
            <a:pPr marL="952393" lvl="1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32637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12265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0DF2-16C4-BE47-B0B5-7738C714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/>
              <a:t>What it is?</a:t>
            </a:r>
          </a:p>
          <a:p>
            <a:pPr lvl="1"/>
            <a:r>
              <a:rPr lang="en-GB" sz="2200" dirty="0"/>
              <a:t>An ordination technique the focuses on </a:t>
            </a:r>
            <a:r>
              <a:rPr lang="en-GB" sz="2200" b="1" dirty="0"/>
              <a:t>categorical</a:t>
            </a:r>
            <a:r>
              <a:rPr lang="en-GB" sz="2200" dirty="0"/>
              <a:t> rather than </a:t>
            </a:r>
            <a:r>
              <a:rPr lang="en-GB" sz="2200" b="1" dirty="0"/>
              <a:t>continuous</a:t>
            </a:r>
            <a:r>
              <a:rPr lang="en-GB" sz="2200" dirty="0"/>
              <a:t> data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i="1" u="sng" dirty="0">
                <a:sym typeface="Wingdings" pitchFamily="2" charset="2"/>
              </a:rPr>
              <a:t>this makes it useful for Species data</a:t>
            </a:r>
            <a:endParaRPr lang="en-GB" sz="2200" i="1" u="sng" dirty="0"/>
          </a:p>
          <a:p>
            <a:pPr lvl="1"/>
            <a:r>
              <a:rPr lang="en-GB" sz="2200" dirty="0"/>
              <a:t>Appropriate with unimodal (non-linear) response curves.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i="1" dirty="0">
                <a:sym typeface="Wingdings" pitchFamily="2" charset="2"/>
              </a:rPr>
              <a:t>This is a requirement for PCA</a:t>
            </a:r>
          </a:p>
          <a:p>
            <a:pPr>
              <a:buNone/>
            </a:pPr>
            <a:endParaRPr lang="en-GB" sz="2800" b="1" dirty="0"/>
          </a:p>
          <a:p>
            <a:pPr>
              <a:buNone/>
            </a:pPr>
            <a:r>
              <a:rPr lang="en-GB" sz="2800" b="1" dirty="0"/>
              <a:t>The goal?</a:t>
            </a:r>
            <a:endParaRPr lang="en-GB" sz="2400" b="1" dirty="0"/>
          </a:p>
          <a:p>
            <a:pPr lvl="1"/>
            <a:r>
              <a:rPr lang="en-GB" sz="2200" dirty="0"/>
              <a:t>Exploring the relationship between variables in a contingency table.</a:t>
            </a:r>
          </a:p>
          <a:p>
            <a:pPr lvl="1"/>
            <a:r>
              <a:rPr lang="en-GB" sz="2200" dirty="0"/>
              <a:t>Define a series of </a:t>
            </a:r>
            <a:r>
              <a:rPr lang="en-GB" sz="2200" dirty="0">
                <a:sym typeface="Wingdings" pitchFamily="2" charset="2"/>
              </a:rPr>
              <a:t>orthogonal axes and, for each item in a table, a set of scores.</a:t>
            </a:r>
          </a:p>
          <a:p>
            <a:pPr lvl="1"/>
            <a:r>
              <a:rPr lang="en-GB" sz="2200" dirty="0">
                <a:sym typeface="Wingdings" pitchFamily="2" charset="2"/>
              </a:rPr>
              <a:t>The position along these axes </a:t>
            </a:r>
            <a:r>
              <a:rPr lang="en-GB" sz="2200" dirty="0"/>
              <a:t>preserves the </a:t>
            </a:r>
            <a:r>
              <a:rPr lang="el-GR" sz="2200" dirty="0"/>
              <a:t>χ2 </a:t>
            </a:r>
            <a:r>
              <a:rPr lang="en-GB" sz="2200" dirty="0"/>
              <a:t>distance among sites Vs Euclidean distances in a PCA.</a:t>
            </a:r>
            <a:endParaRPr lang="en-GB" sz="2200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365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0DF2-16C4-BE47-B0B5-7738C714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NL" sz="2800" b="1" dirty="0"/>
              <a:t>Practical Points:</a:t>
            </a:r>
          </a:p>
          <a:p>
            <a:pPr marL="774900" lvl="1" indent="-342900"/>
            <a:r>
              <a:rPr lang="en-GB" sz="2200" dirty="0"/>
              <a:t>All the used </a:t>
            </a:r>
            <a:r>
              <a:rPr lang="en-GB" sz="2200" b="1" dirty="0"/>
              <a:t>categorical</a:t>
            </a:r>
            <a:r>
              <a:rPr lang="en-GB" sz="2200" dirty="0"/>
              <a:t> data should be in the same scale.</a:t>
            </a:r>
          </a:p>
          <a:p>
            <a:pPr marL="1098900" lvl="2" indent="-342900"/>
            <a:r>
              <a:rPr lang="en-GB" sz="2200" dirty="0"/>
              <a:t>CA must be computed on raw data </a:t>
            </a: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b="1" dirty="0">
                <a:sym typeface="Wingdings" pitchFamily="2" charset="2"/>
              </a:rPr>
              <a:t>DO NOT TRANSFORM!</a:t>
            </a:r>
            <a:endParaRPr lang="en-GB" sz="2200" b="1" dirty="0"/>
          </a:p>
          <a:p>
            <a:pPr marL="774900" lvl="1" indent="-342900"/>
            <a:r>
              <a:rPr lang="en-GB" sz="2200" dirty="0">
                <a:sym typeface="Wingdings" pitchFamily="2" charset="2"/>
              </a:rPr>
              <a:t>CA produces one less axis than variables.</a:t>
            </a:r>
          </a:p>
          <a:p>
            <a:pPr marL="774900" lvl="1" indent="-342900"/>
            <a:r>
              <a:rPr lang="en-GB" sz="2200" dirty="0">
                <a:sym typeface="Wingdings" pitchFamily="2" charset="2"/>
              </a:rPr>
              <a:t>Orthogonal axes are ranked in decreasing order.</a:t>
            </a:r>
          </a:p>
          <a:p>
            <a:pPr marL="774900" lvl="1" indent="-342900"/>
            <a:r>
              <a:rPr lang="en-GB" sz="2200" dirty="0">
                <a:sym typeface="Wingdings" pitchFamily="2" charset="2"/>
              </a:rPr>
              <a:t>The focus </a:t>
            </a:r>
            <a:r>
              <a:rPr lang="en-GB" sz="2200" b="1" dirty="0">
                <a:sym typeface="Wingdings" pitchFamily="2" charset="2"/>
              </a:rPr>
              <a:t>could</a:t>
            </a:r>
            <a:r>
              <a:rPr lang="en-GB" sz="2200" dirty="0">
                <a:sym typeface="Wingdings" pitchFamily="2" charset="2"/>
              </a:rPr>
              <a:t> be</a:t>
            </a:r>
          </a:p>
          <a:p>
            <a:pPr marL="1098900" lvl="2" indent="-342900"/>
            <a:r>
              <a:rPr lang="en-GB" sz="2200" dirty="0">
                <a:sym typeface="Wingdings" pitchFamily="2" charset="2"/>
              </a:rPr>
              <a:t>The sites (usually rows)  this is called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scaling =1</a:t>
            </a:r>
          </a:p>
          <a:p>
            <a:pPr marL="1098900" lvl="2" indent="-342900"/>
            <a:r>
              <a:rPr lang="en-GB" sz="2200" dirty="0">
                <a:sym typeface="Wingdings" pitchFamily="2" charset="2"/>
              </a:rPr>
              <a:t>The variables (usually columns)  this is called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scaling =2</a:t>
            </a:r>
          </a:p>
          <a:p>
            <a:pPr marL="774900" lvl="1" indent="-342900"/>
            <a:r>
              <a:rPr lang="en-GB" sz="2200" dirty="0">
                <a:sym typeface="Wingdings" pitchFamily="2" charset="2"/>
              </a:rPr>
              <a:t>Just like a PCA, The broken stick model can be used as guidance to the number of axes to retain.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996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43BAC-F081-964F-B201-F2959317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800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A7B83-1C62-A949-A771-8307529C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r>
              <a:rPr lang="en-GB" sz="2800" dirty="0"/>
              <a:t>An automatic version of CA in R is implemented in as part of many packages:</a:t>
            </a:r>
          </a:p>
          <a:p>
            <a:pPr lvl="2"/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ca()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  </a:t>
            </a:r>
            <a:r>
              <a:rPr lang="en-GB" sz="2400" dirty="0"/>
              <a:t>from 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GB" sz="2400" dirty="0"/>
              <a:t> package </a:t>
            </a:r>
          </a:p>
          <a:p>
            <a:pPr lvl="2"/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CA()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  </a:t>
            </a:r>
            <a:r>
              <a:rPr lang="en-GB" sz="2400" dirty="0"/>
              <a:t>from  the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FactoMineR</a:t>
            </a:r>
            <a:r>
              <a:rPr lang="en-GB" sz="2400" dirty="0"/>
              <a:t> package </a:t>
            </a:r>
          </a:p>
          <a:p>
            <a:pPr lvl="2"/>
            <a:r>
              <a:rPr lang="en-GB" sz="2400" dirty="0" err="1">
                <a:latin typeface="Courier New" charset="0"/>
                <a:ea typeface="Courier New" charset="0"/>
                <a:cs typeface="Courier New" charset="0"/>
              </a:rPr>
              <a:t>cca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GB" sz="2400" dirty="0">
                <a:latin typeface="Courier New" charset="0"/>
                <a:ea typeface="Courier New" charset="0"/>
                <a:cs typeface="Courier New" charset="0"/>
                <a:sym typeface="Wingdings" pitchFamily="2" charset="2"/>
              </a:rPr>
              <a:t> </a:t>
            </a:r>
            <a:r>
              <a:rPr lang="en-GB" sz="2400" dirty="0"/>
              <a:t>from  the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vegan</a:t>
            </a:r>
            <a:r>
              <a:rPr lang="en-GB" sz="2400" dirty="0"/>
              <a:t>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3DD2D-E8DA-7C43-855A-A720AE30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D887-ACF8-7344-9D9D-6666FC5DB39F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FC084-B0F9-9441-BB52-5850CE4AC84D}"/>
              </a:ext>
            </a:extLst>
          </p:cNvPr>
          <p:cNvSpPr txBox="1"/>
          <p:nvPr/>
        </p:nvSpPr>
        <p:spPr>
          <a:xfrm>
            <a:off x="6515483" y="4657691"/>
            <a:ext cx="3551421" cy="350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This is my preferred option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DCC42D8-094F-8649-B061-3F8F689C0FDB}"/>
              </a:ext>
            </a:extLst>
          </p:cNvPr>
          <p:cNvSpPr/>
          <p:nvPr/>
        </p:nvSpPr>
        <p:spPr bwMode="auto">
          <a:xfrm>
            <a:off x="1464274" y="3757044"/>
            <a:ext cx="5951913" cy="3990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3FC38B-EF17-7140-BB8C-C06DAC9F045B}"/>
              </a:ext>
            </a:extLst>
          </p:cNvPr>
          <p:cNvCxnSpPr>
            <a:endCxn id="10" idx="2"/>
          </p:cNvCxnSpPr>
          <p:nvPr/>
        </p:nvCxnSpPr>
        <p:spPr bwMode="auto">
          <a:xfrm rot="10800000">
            <a:off x="4440231" y="4156056"/>
            <a:ext cx="2028302" cy="69532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77578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Correspondence Analysis (CA)</a:t>
            </a:r>
            <a:br>
              <a:rPr lang="en-GB" sz="5400" dirty="0"/>
            </a:br>
            <a:r>
              <a:rPr lang="en-GB" sz="4400" b="0" dirty="0"/>
              <a:t>implementing it in R</a:t>
            </a:r>
            <a:endParaRPr lang="en-GB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B7307-D6A2-8646-9100-ED0C73063816}"/>
              </a:ext>
            </a:extLst>
          </p:cNvPr>
          <p:cNvSpPr/>
          <p:nvPr/>
        </p:nvSpPr>
        <p:spPr>
          <a:xfrm>
            <a:off x="985838" y="1958975"/>
            <a:ext cx="7070507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require(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data(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cca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Call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cca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Inertia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Rank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Total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2.083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Unconstrained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2.083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Inertia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scaled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Chi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square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Eigenvalues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unconstrained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0.5249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0.3568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0.2344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0.1955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0.1776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0.1216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0.1155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0.0889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Showing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unconstrained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eigenvalues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BAF37-7837-2545-9006-72B4A832AEC8}"/>
              </a:ext>
            </a:extLst>
          </p:cNvPr>
          <p:cNvSpPr/>
          <p:nvPr/>
        </p:nvSpPr>
        <p:spPr bwMode="auto">
          <a:xfrm>
            <a:off x="893279" y="4665093"/>
            <a:ext cx="7268944" cy="850123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A13DD-2E0B-F841-902E-331EC7BEEFD2}"/>
              </a:ext>
            </a:extLst>
          </p:cNvPr>
          <p:cNvSpPr/>
          <p:nvPr/>
        </p:nvSpPr>
        <p:spPr>
          <a:xfrm>
            <a:off x="9070443" y="4876550"/>
            <a:ext cx="2802470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Unlike in a PCA these are </a:t>
            </a:r>
            <a:r>
              <a:rPr lang="en-GB" sz="1800" b="1" dirty="0"/>
              <a:t>NOT</a:t>
            </a:r>
            <a:r>
              <a:rPr lang="en-GB" sz="1800" dirty="0"/>
              <a:t> the amount of variation represented along an axis</a:t>
            </a:r>
            <a:endParaRPr lang="en-GB" sz="1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00854-D685-CD4D-AF11-03BD13FEBB65}"/>
              </a:ext>
            </a:extLst>
          </p:cNvPr>
          <p:cNvCxnSpPr>
            <a:cxnSpLocks/>
            <a:stCxn id="8" idx="0"/>
            <a:endCxn id="28" idx="2"/>
          </p:cNvCxnSpPr>
          <p:nvPr/>
        </p:nvCxnSpPr>
        <p:spPr bwMode="auto">
          <a:xfrm flipV="1">
            <a:off x="10471678" y="4102981"/>
            <a:ext cx="0" cy="77356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CE273F-58B2-424F-B6F2-9B0981A240DA}"/>
              </a:ext>
            </a:extLst>
          </p:cNvPr>
          <p:cNvSpPr/>
          <p:nvPr/>
        </p:nvSpPr>
        <p:spPr bwMode="auto">
          <a:xfrm>
            <a:off x="2960392" y="3416931"/>
            <a:ext cx="745067" cy="26802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B6650C2-5BDA-9D45-86B5-2826BBC0786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 bwMode="auto">
          <a:xfrm rot="10800000">
            <a:off x="8162223" y="5090155"/>
            <a:ext cx="908220" cy="386560"/>
          </a:xfrm>
          <a:prstGeom prst="bentConnector3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32A8BD3-9121-7A44-BFAD-BF0395D4994D}"/>
              </a:ext>
            </a:extLst>
          </p:cNvPr>
          <p:cNvSpPr/>
          <p:nvPr/>
        </p:nvSpPr>
        <p:spPr>
          <a:xfrm>
            <a:off x="9070443" y="2902652"/>
            <a:ext cx="2802470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The proportion explained is estimated by divining each Eigenvalue  by the</a:t>
            </a:r>
          </a:p>
          <a:p>
            <a:pPr algn="ctr">
              <a:lnSpc>
                <a:spcPct val="100000"/>
              </a:lnSpc>
            </a:pPr>
            <a:r>
              <a:rPr lang="en-GB" sz="1800" b="1" dirty="0"/>
              <a:t>Total inertia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4663CF8-37AD-C14B-86FF-B36885F2F053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 bwMode="auto">
          <a:xfrm flipV="1">
            <a:off x="3705459" y="3502817"/>
            <a:ext cx="5364984" cy="48125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14081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How many axes?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B7307-D6A2-8646-9100-ED0C73063816}"/>
              </a:ext>
            </a:extLst>
          </p:cNvPr>
          <p:cNvSpPr/>
          <p:nvPr/>
        </p:nvSpPr>
        <p:spPr>
          <a:xfrm>
            <a:off x="3109387" y="1836930"/>
            <a:ext cx="8763526" cy="42165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Amount of variation represented along an axis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cca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Extract the total inertia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Total.Inertia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tot.chi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Extract the Eigenvalues for each axis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EigenVal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 Estimate the Amount of variation represented along an axis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round(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EigenVal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/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Total.Inertia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0.2520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0.1713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0.1125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0.0938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0.0853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0.0584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0.0554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0.0427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0.0351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0.0276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CA19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0.0213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0.0122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0.0082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0.0072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0.0049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0.0038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0.0029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0.0019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0.0014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CA23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0.0001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E0E26-842C-A94F-B874-0E6B587242A0}"/>
              </a:ext>
            </a:extLst>
          </p:cNvPr>
          <p:cNvSpPr/>
          <p:nvPr/>
        </p:nvSpPr>
        <p:spPr bwMode="auto">
          <a:xfrm>
            <a:off x="3112559" y="4378479"/>
            <a:ext cx="978178" cy="626283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17779-9814-6646-9359-8B2C6DAD61D4}"/>
              </a:ext>
            </a:extLst>
          </p:cNvPr>
          <p:cNvSpPr/>
          <p:nvPr/>
        </p:nvSpPr>
        <p:spPr>
          <a:xfrm>
            <a:off x="678920" y="2800132"/>
            <a:ext cx="2125137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Like in a PCA the first axis captures most of the variance</a:t>
            </a:r>
            <a:endParaRPr lang="en-GB" sz="1800" b="1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3631780-5DE9-9F4C-988D-A7ACAF4F9DC9}"/>
              </a:ext>
            </a:extLst>
          </p:cNvPr>
          <p:cNvCxnSpPr>
            <a:cxnSpLocks/>
            <a:stCxn id="16" idx="2"/>
            <a:endCxn id="15" idx="1"/>
          </p:cNvCxnSpPr>
          <p:nvPr/>
        </p:nvCxnSpPr>
        <p:spPr bwMode="auto">
          <a:xfrm rot="16200000" flipH="1">
            <a:off x="2081444" y="3660506"/>
            <a:ext cx="691160" cy="1371070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48386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How many axes?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B7307-D6A2-8646-9100-ED0C73063816}"/>
              </a:ext>
            </a:extLst>
          </p:cNvPr>
          <p:cNvSpPr/>
          <p:nvPr/>
        </p:nvSpPr>
        <p:spPr>
          <a:xfrm>
            <a:off x="2429934" y="1793382"/>
            <a:ext cx="8161867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Amount of variation represented along an axis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);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cca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Extract the Amount of variation represented along an axis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summary(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)$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Importance of components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CA1   CA2   CA3   CA4   CA5   CA6   CA7   CA8   CA9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Eigenvalue          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0.525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0.357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0.234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0.195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0.178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0.122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0.115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0.089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0.073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Proportion Explained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0.252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0.171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0.113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0.094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0.085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0.058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0.055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0.043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0.035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Cumulative Proportion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0.252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0.423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0.536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0.630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0.715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0.773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0.829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0.871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0.906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endParaRPr lang="en-GB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E0E26-842C-A94F-B874-0E6B587242A0}"/>
              </a:ext>
            </a:extLst>
          </p:cNvPr>
          <p:cNvSpPr/>
          <p:nvPr/>
        </p:nvSpPr>
        <p:spPr bwMode="auto">
          <a:xfrm>
            <a:off x="4815189" y="3099335"/>
            <a:ext cx="671211" cy="453603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17779-9814-6646-9359-8B2C6DAD61D4}"/>
              </a:ext>
            </a:extLst>
          </p:cNvPr>
          <p:cNvSpPr/>
          <p:nvPr/>
        </p:nvSpPr>
        <p:spPr>
          <a:xfrm>
            <a:off x="392915" y="3844924"/>
            <a:ext cx="1809224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Like in a PCA the first axis captures most of the variance</a:t>
            </a:r>
            <a:endParaRPr lang="en-GB" sz="1800" b="1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3631780-5DE9-9F4C-988D-A7ACAF4F9DC9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 bwMode="auto">
          <a:xfrm rot="5400000" flipH="1" flipV="1">
            <a:off x="2796965" y="1826700"/>
            <a:ext cx="518787" cy="3517662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431415A-0CF9-F34C-A86B-210C95469487}"/>
              </a:ext>
            </a:extLst>
          </p:cNvPr>
          <p:cNvSpPr/>
          <p:nvPr/>
        </p:nvSpPr>
        <p:spPr bwMode="auto">
          <a:xfrm>
            <a:off x="4786312" y="4183662"/>
            <a:ext cx="5705225" cy="311335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09B7-80C7-6641-A769-D8CC83B18CF6}"/>
              </a:ext>
            </a:extLst>
          </p:cNvPr>
          <p:cNvSpPr/>
          <p:nvPr/>
        </p:nvSpPr>
        <p:spPr>
          <a:xfrm>
            <a:off x="1399724" y="5281893"/>
            <a:ext cx="4039485" cy="92333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You can also use the cumulative proportion to select the number of axes</a:t>
            </a:r>
            <a:endParaRPr lang="en-GB" sz="1800" b="1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E39F2F-3210-754E-9DC6-6D61D8104CCA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5439209" y="4494997"/>
            <a:ext cx="2199716" cy="1248561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8751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multivariate Data description</a:t>
            </a:r>
            <a:br>
              <a:rPr lang="en-GB" sz="4800" dirty="0"/>
            </a:br>
            <a:r>
              <a:rPr lang="en-GB" sz="4400" b="0" dirty="0"/>
              <a:t>Ordination vs Classification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902612-3F2B-A140-BB6C-B787EAEE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sz="2800" dirty="0"/>
              <a:t>While </a:t>
            </a:r>
            <a:r>
              <a:rPr lang="en-GB" sz="2800" b="1" dirty="0"/>
              <a:t>CLASSIFICATION</a:t>
            </a:r>
            <a:r>
              <a:rPr lang="en-GB" sz="2800" dirty="0"/>
              <a:t> looks for discontinuities in a dataset…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ORDINATION</a:t>
            </a:r>
            <a:r>
              <a:rPr lang="en-GB" sz="2800" dirty="0"/>
              <a:t> extracts the main trends in the form of continuous axes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EDA72B-E249-B741-9211-53F40F7AE5A8}"/>
              </a:ext>
            </a:extLst>
          </p:cNvPr>
          <p:cNvSpPr/>
          <p:nvPr/>
        </p:nvSpPr>
        <p:spPr>
          <a:xfrm>
            <a:off x="985838" y="4419519"/>
            <a:ext cx="10220325" cy="12003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b="1" dirty="0"/>
              <a:t>The aim of ordination methods:</a:t>
            </a:r>
          </a:p>
          <a:p>
            <a:pPr algn="ctr">
              <a:lnSpc>
                <a:spcPct val="100000"/>
              </a:lnSpc>
            </a:pPr>
            <a:r>
              <a:rPr lang="en-GB" sz="2200" dirty="0"/>
              <a:t>Represent the data along a reduced number of </a:t>
            </a:r>
            <a:r>
              <a:rPr lang="en-GB" sz="2200" b="1" dirty="0"/>
              <a:t>orthogonal axes</a:t>
            </a:r>
            <a:r>
              <a:rPr lang="en-GB" sz="2200" dirty="0"/>
              <a:t>, representing, in decreasing order, the main trends of variation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3830099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561-8642-8B48-A1E3-E42CD1C5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How many axes?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2081-6443-A446-A268-9F73E4A7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C425-F3C9-1348-B478-064E8AF2610E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83C9E-78B1-5346-B422-AF74B9C8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12" y="1958975"/>
            <a:ext cx="4187295" cy="418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BE20BF-43CF-5047-91B3-F0234C455215}"/>
              </a:ext>
            </a:extLst>
          </p:cNvPr>
          <p:cNvSpPr txBox="1"/>
          <p:nvPr/>
        </p:nvSpPr>
        <p:spPr>
          <a:xfrm>
            <a:off x="5343979" y="1958975"/>
            <a:ext cx="5120504" cy="111107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b="1" dirty="0">
                <a:latin typeface="+mn-lt"/>
              </a:rPr>
              <a:t>Broken stick approach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ym typeface="Wingdings" pitchFamily="2" charset="2"/>
              </a:rPr>
              <a:t>Observed var is larger than expected </a:t>
            </a:r>
            <a:endParaRPr lang="en-GB" sz="2400" b="1" dirty="0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  <a:sym typeface="Wingdings" pitchFamily="2" charset="2"/>
              </a:rPr>
              <a:t>The first 5 axes should be kept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F4BC78-C386-B543-90B6-FF9F1574CCFA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 bwMode="auto">
          <a:xfrm flipH="1">
            <a:off x="2194560" y="2514512"/>
            <a:ext cx="3149419" cy="1727289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5DE324-B641-F647-94B6-190E22119E5D}"/>
              </a:ext>
            </a:extLst>
          </p:cNvPr>
          <p:cNvSpPr/>
          <p:nvPr/>
        </p:nvSpPr>
        <p:spPr bwMode="auto">
          <a:xfrm>
            <a:off x="1442720" y="2245361"/>
            <a:ext cx="751840" cy="399288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487B7C-4C98-2D40-8739-01FC6F9A4138}"/>
              </a:ext>
            </a:extLst>
          </p:cNvPr>
          <p:cNvSpPr/>
          <p:nvPr/>
        </p:nvSpPr>
        <p:spPr>
          <a:xfrm>
            <a:off x="5577990" y="4081681"/>
            <a:ext cx="6294923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cca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screeplot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bstick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npcs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length(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CA.ord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"CA Vegetation in lichen pastures"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cex.lab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cex.axis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cex.main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24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0B24-C03C-4F4B-91E3-7795020E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34" y="2332073"/>
            <a:ext cx="7801200" cy="4061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36511-623C-584A-B4F2-D62F1987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Visualising an ca </a:t>
            </a:r>
            <a:endParaRPr lang="en-GB" sz="4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FC5B-9323-9745-8422-76ADC79F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887CF-79AB-E84C-9A69-7F702842510C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24312-118C-914C-B8E4-E46FC3F090F7}"/>
              </a:ext>
            </a:extLst>
          </p:cNvPr>
          <p:cNvSpPr txBox="1"/>
          <p:nvPr/>
        </p:nvSpPr>
        <p:spPr>
          <a:xfrm>
            <a:off x="2589510" y="1714326"/>
            <a:ext cx="7009804" cy="55329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Scaling 1 and 2 produce different plots</a:t>
            </a:r>
            <a:endParaRPr lang="en-GB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C90C0-4E61-0241-AC93-ECBBA4F34C57}"/>
              </a:ext>
            </a:extLst>
          </p:cNvPr>
          <p:cNvSpPr/>
          <p:nvPr/>
        </p:nvSpPr>
        <p:spPr>
          <a:xfrm>
            <a:off x="203201" y="2920911"/>
            <a:ext cx="1991359" cy="10772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b="1" dirty="0"/>
              <a:t>Scaling 2 </a:t>
            </a:r>
            <a:r>
              <a:rPr lang="en-GB" sz="1600" dirty="0"/>
              <a:t>Appropriate to look the ordination of </a:t>
            </a:r>
            <a:r>
              <a:rPr lang="en-GB" sz="1600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7A6BE-F117-424A-9E37-5EA4A0069EF3}"/>
              </a:ext>
            </a:extLst>
          </p:cNvPr>
          <p:cNvSpPr/>
          <p:nvPr/>
        </p:nvSpPr>
        <p:spPr>
          <a:xfrm>
            <a:off x="9994264" y="2920911"/>
            <a:ext cx="1991359" cy="10772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b="1" dirty="0"/>
              <a:t>Scaling 1</a:t>
            </a:r>
          </a:p>
          <a:p>
            <a:pPr algn="ctr">
              <a:lnSpc>
                <a:spcPct val="100000"/>
              </a:lnSpc>
            </a:pPr>
            <a:r>
              <a:rPr lang="en-GB" sz="1600" dirty="0"/>
              <a:t>Appropriate to look the ordination of 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A0EA0-01C2-DE49-A8F3-84E0068AEB4A}"/>
              </a:ext>
            </a:extLst>
          </p:cNvPr>
          <p:cNvSpPr txBox="1"/>
          <p:nvPr/>
        </p:nvSpPr>
        <p:spPr>
          <a:xfrm>
            <a:off x="9994264" y="4907573"/>
            <a:ext cx="1991359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Sites are centroids of species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23FA6-9AA3-1545-B760-F4E5DC8AA471}"/>
              </a:ext>
            </a:extLst>
          </p:cNvPr>
          <p:cNvSpPr txBox="1"/>
          <p:nvPr/>
        </p:nvSpPr>
        <p:spPr>
          <a:xfrm>
            <a:off x="203201" y="4907573"/>
            <a:ext cx="1991359" cy="58477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/>
              <a:t>Species are centroids of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CC890F-F5EF-EA44-97EC-B192A2992DB0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198881" y="3998129"/>
            <a:ext cx="0" cy="90944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F56F1-331D-BE42-8EA7-A3AA07744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>
            <a:off x="10989944" y="3998129"/>
            <a:ext cx="0" cy="90944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828775-9F79-294F-89C5-487AD8027C56}"/>
              </a:ext>
            </a:extLst>
          </p:cNvPr>
          <p:cNvGrpSpPr/>
          <p:nvPr/>
        </p:nvGrpSpPr>
        <p:grpSpPr>
          <a:xfrm>
            <a:off x="4434275" y="3933234"/>
            <a:ext cx="1178461" cy="1502084"/>
            <a:chOff x="4434275" y="3933234"/>
            <a:chExt cx="1178461" cy="15020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CFD078-9540-4247-A818-A2858D075A0C}"/>
                </a:ext>
              </a:extLst>
            </p:cNvPr>
            <p:cNvSpPr/>
            <p:nvPr/>
          </p:nvSpPr>
          <p:spPr>
            <a:xfrm>
              <a:off x="4810913" y="5127541"/>
              <a:ext cx="801823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400" dirty="0">
                  <a:solidFill>
                    <a:srgbClr val="FF0000"/>
                  </a:solidFill>
                </a:rPr>
                <a:t>Species</a:t>
              </a:r>
              <a:endParaRPr lang="en-GB" sz="14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CBCF75-6D41-D94C-BD42-C7D91CC683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4275" y="4485824"/>
              <a:ext cx="372180" cy="18000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B4EF9C3-66F5-C54A-898F-82B6FC5D08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00927" y="3933234"/>
              <a:ext cx="372180" cy="18000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5DF179-E026-5842-8F09-1E31CE9B47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2766" y="4277430"/>
              <a:ext cx="372180" cy="18000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9F8B3C-0788-E24D-B72B-A2DA1396B627}"/>
                </a:ext>
              </a:extLst>
            </p:cNvPr>
            <p:cNvCxnSpPr>
              <a:cxnSpLocks/>
              <a:stCxn id="16" idx="0"/>
              <a:endCxn id="30" idx="4"/>
            </p:cNvCxnSpPr>
            <p:nvPr/>
          </p:nvCxnSpPr>
          <p:spPr bwMode="auto">
            <a:xfrm flipH="1" flipV="1">
              <a:off x="4620365" y="4665824"/>
              <a:ext cx="591460" cy="461717"/>
            </a:xfrm>
            <a:prstGeom prst="straightConnector1">
              <a:avLst/>
            </a:prstGeom>
            <a:solidFill>
              <a:schemeClr val="accent2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DB17AE-898C-4347-98D2-8EB57BF425D8}"/>
                </a:ext>
              </a:extLst>
            </p:cNvPr>
            <p:cNvCxnSpPr>
              <a:cxnSpLocks/>
              <a:stCxn id="16" idx="0"/>
              <a:endCxn id="32" idx="4"/>
            </p:cNvCxnSpPr>
            <p:nvPr/>
          </p:nvCxnSpPr>
          <p:spPr bwMode="auto">
            <a:xfrm flipH="1" flipV="1">
              <a:off x="4848856" y="4457430"/>
              <a:ext cx="362969" cy="670111"/>
            </a:xfrm>
            <a:prstGeom prst="straightConnector1">
              <a:avLst/>
            </a:prstGeom>
            <a:solidFill>
              <a:schemeClr val="accent2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7DF968-3BAD-704D-AEBD-FD56A677D1A2}"/>
                </a:ext>
              </a:extLst>
            </p:cNvPr>
            <p:cNvCxnSpPr>
              <a:cxnSpLocks/>
              <a:stCxn id="16" idx="0"/>
              <a:endCxn id="31" idx="4"/>
            </p:cNvCxnSpPr>
            <p:nvPr/>
          </p:nvCxnSpPr>
          <p:spPr bwMode="auto">
            <a:xfrm flipH="1" flipV="1">
              <a:off x="5087017" y="4113234"/>
              <a:ext cx="124808" cy="1014307"/>
            </a:xfrm>
            <a:prstGeom prst="straightConnector1">
              <a:avLst/>
            </a:prstGeom>
            <a:solidFill>
              <a:schemeClr val="accent2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146BBC-E14B-E64C-BF6E-3664B436199B}"/>
              </a:ext>
            </a:extLst>
          </p:cNvPr>
          <p:cNvSpPr/>
          <p:nvPr/>
        </p:nvSpPr>
        <p:spPr>
          <a:xfrm>
            <a:off x="8957312" y="5267430"/>
            <a:ext cx="54534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/>
              <a:t>Sites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18105-58FF-7647-B8B1-087416AEECAB}"/>
              </a:ext>
            </a:extLst>
          </p:cNvPr>
          <p:cNvSpPr>
            <a:spLocks noChangeAspect="1"/>
          </p:cNvSpPr>
          <p:nvPr/>
        </p:nvSpPr>
        <p:spPr bwMode="auto">
          <a:xfrm>
            <a:off x="8400370" y="4283534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ED06F4-CA7A-F74C-96CA-BC44AA57A74B}"/>
              </a:ext>
            </a:extLst>
          </p:cNvPr>
          <p:cNvSpPr>
            <a:spLocks noChangeAspect="1"/>
          </p:cNvSpPr>
          <p:nvPr/>
        </p:nvSpPr>
        <p:spPr bwMode="auto">
          <a:xfrm>
            <a:off x="8214366" y="4605811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911C1A-851F-0042-9400-CDA969AAC325}"/>
              </a:ext>
            </a:extLst>
          </p:cNvPr>
          <p:cNvSpPr>
            <a:spLocks noChangeAspect="1"/>
          </p:cNvSpPr>
          <p:nvPr/>
        </p:nvSpPr>
        <p:spPr bwMode="auto">
          <a:xfrm>
            <a:off x="8627720" y="3712052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53B191-A15F-C843-AF28-059711B11C8B}"/>
              </a:ext>
            </a:extLst>
          </p:cNvPr>
          <p:cNvCxnSpPr>
            <a:cxnSpLocks/>
            <a:stCxn id="15" idx="0"/>
            <a:endCxn id="24" idx="6"/>
          </p:cNvCxnSpPr>
          <p:nvPr/>
        </p:nvCxnSpPr>
        <p:spPr bwMode="auto">
          <a:xfrm flipH="1" flipV="1">
            <a:off x="8394366" y="4695811"/>
            <a:ext cx="835617" cy="571619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96D49E-BA6E-BB42-B318-F8D42C90EFC3}"/>
              </a:ext>
            </a:extLst>
          </p:cNvPr>
          <p:cNvCxnSpPr>
            <a:cxnSpLocks/>
            <a:stCxn id="15" idx="0"/>
            <a:endCxn id="23" idx="4"/>
          </p:cNvCxnSpPr>
          <p:nvPr/>
        </p:nvCxnSpPr>
        <p:spPr bwMode="auto">
          <a:xfrm flipH="1" flipV="1">
            <a:off x="8490370" y="4463534"/>
            <a:ext cx="739613" cy="803896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2A109D-2C82-1442-945C-10B7101F1694}"/>
              </a:ext>
            </a:extLst>
          </p:cNvPr>
          <p:cNvCxnSpPr>
            <a:cxnSpLocks/>
            <a:stCxn id="15" idx="0"/>
            <a:endCxn id="25" idx="4"/>
          </p:cNvCxnSpPr>
          <p:nvPr/>
        </p:nvCxnSpPr>
        <p:spPr bwMode="auto">
          <a:xfrm flipH="1" flipV="1">
            <a:off x="8717720" y="3892052"/>
            <a:ext cx="512263" cy="1375378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02474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0B24-C03C-4F4B-91E3-7795020E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51" t="8463"/>
          <a:stretch/>
        </p:blipFill>
        <p:spPr>
          <a:xfrm>
            <a:off x="6094413" y="1958975"/>
            <a:ext cx="3912221" cy="3718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36511-623C-584A-B4F2-D62F1987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Visualising an ca </a:t>
            </a:r>
            <a:endParaRPr lang="en-GB" sz="48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C9183C-D04E-0443-85A9-DAC88909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5108575" cy="393748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 scaling 1 biplots, the sites are at chi-square distances of one another (</a:t>
            </a:r>
            <a:r>
              <a:rPr lang="en-GB" sz="2400" dirty="0">
                <a:solidFill>
                  <a:srgbClr val="0070C0"/>
                </a:solidFill>
              </a:rPr>
              <a:t>blue arrows</a:t>
            </a:r>
            <a:r>
              <a:rPr lang="en-GB" sz="24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contributions of the species to the sites are reflected by the site-to-species distances (</a:t>
            </a:r>
            <a:r>
              <a:rPr lang="en-GB" sz="2400" dirty="0">
                <a:solidFill>
                  <a:srgbClr val="FF0000"/>
                </a:solidFill>
              </a:rPr>
              <a:t>red arrows</a:t>
            </a:r>
            <a:r>
              <a:rPr lang="en-GB" sz="2400" dirty="0"/>
              <a:t>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species are around the sites, in positions reflecting their abundances at each site.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FC5B-9323-9745-8422-76ADC79F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887CF-79AB-E84C-9A69-7F702842510C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7A6BE-F117-424A-9E37-5EA4A0069EF3}"/>
              </a:ext>
            </a:extLst>
          </p:cNvPr>
          <p:cNvSpPr/>
          <p:nvPr/>
        </p:nvSpPr>
        <p:spPr>
          <a:xfrm>
            <a:off x="9994265" y="2204063"/>
            <a:ext cx="1991359" cy="10772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b="1" dirty="0"/>
              <a:t>Scaling 1</a:t>
            </a:r>
          </a:p>
          <a:p>
            <a:pPr algn="ctr">
              <a:lnSpc>
                <a:spcPct val="100000"/>
              </a:lnSpc>
            </a:pPr>
            <a:r>
              <a:rPr lang="en-GB" sz="1600" dirty="0"/>
              <a:t>Appropriate to look the ordination of 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A0EA0-01C2-DE49-A8F3-84E0068AEB4A}"/>
              </a:ext>
            </a:extLst>
          </p:cNvPr>
          <p:cNvSpPr txBox="1"/>
          <p:nvPr/>
        </p:nvSpPr>
        <p:spPr>
          <a:xfrm>
            <a:off x="9994265" y="4190725"/>
            <a:ext cx="1991359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Sites are centroids of species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F56F1-331D-BE42-8EA7-A3AA07744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>
            <a:off x="10989945" y="3281281"/>
            <a:ext cx="0" cy="90944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DC18105-58FF-7647-B8B1-087416AEECAB}"/>
              </a:ext>
            </a:extLst>
          </p:cNvPr>
          <p:cNvSpPr>
            <a:spLocks noChangeAspect="1"/>
          </p:cNvSpPr>
          <p:nvPr/>
        </p:nvSpPr>
        <p:spPr bwMode="auto">
          <a:xfrm>
            <a:off x="8385462" y="3541838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911C1A-851F-0042-9400-CDA969AAC325}"/>
              </a:ext>
            </a:extLst>
          </p:cNvPr>
          <p:cNvSpPr>
            <a:spLocks noChangeAspect="1"/>
          </p:cNvSpPr>
          <p:nvPr/>
        </p:nvSpPr>
        <p:spPr bwMode="auto">
          <a:xfrm>
            <a:off x="8627721" y="2995204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CC0DAD-D21D-7E48-901C-6D487E43D534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 bwMode="auto">
          <a:xfrm flipH="1">
            <a:off x="8475462" y="3148844"/>
            <a:ext cx="178619" cy="39299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1D23DB-A403-F948-A791-17ABBD79BF93}"/>
              </a:ext>
            </a:extLst>
          </p:cNvPr>
          <p:cNvCxnSpPr>
            <a:cxnSpLocks/>
            <a:endCxn id="25" idx="7"/>
          </p:cNvCxnSpPr>
          <p:nvPr/>
        </p:nvCxnSpPr>
        <p:spPr bwMode="auto">
          <a:xfrm flipH="1">
            <a:off x="8781361" y="2885372"/>
            <a:ext cx="61732" cy="13619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531C7C-7354-F647-B293-3D7FA1B530BD}"/>
              </a:ext>
            </a:extLst>
          </p:cNvPr>
          <p:cNvCxnSpPr>
            <a:cxnSpLocks/>
            <a:endCxn id="25" idx="5"/>
          </p:cNvCxnSpPr>
          <p:nvPr/>
        </p:nvCxnSpPr>
        <p:spPr bwMode="auto">
          <a:xfrm flipH="1" flipV="1">
            <a:off x="8781361" y="3148844"/>
            <a:ext cx="233432" cy="16462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480391-9998-5B42-BD8F-36B0391BC2C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44918" y="3177004"/>
            <a:ext cx="170483" cy="250765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F1B683-016F-464E-A565-91B1EE784273}"/>
              </a:ext>
            </a:extLst>
          </p:cNvPr>
          <p:cNvCxnSpPr>
            <a:cxnSpLocks/>
          </p:cNvCxnSpPr>
          <p:nvPr/>
        </p:nvCxnSpPr>
        <p:spPr bwMode="auto">
          <a:xfrm>
            <a:off x="8602318" y="2741969"/>
            <a:ext cx="69574" cy="293205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AE2BDC-4301-7742-A894-8886764062C9}"/>
              </a:ext>
            </a:extLst>
          </p:cNvPr>
          <p:cNvCxnSpPr>
            <a:cxnSpLocks/>
          </p:cNvCxnSpPr>
          <p:nvPr/>
        </p:nvCxnSpPr>
        <p:spPr bwMode="auto">
          <a:xfrm>
            <a:off x="8342244" y="2968913"/>
            <a:ext cx="274983" cy="16068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D0D684-077F-6241-B063-6C7C4AA09066}"/>
              </a:ext>
            </a:extLst>
          </p:cNvPr>
          <p:cNvCxnSpPr>
            <a:cxnSpLocks/>
            <a:endCxn id="25" idx="2"/>
          </p:cNvCxnSpPr>
          <p:nvPr/>
        </p:nvCxnSpPr>
        <p:spPr bwMode="auto">
          <a:xfrm>
            <a:off x="8468140" y="2831422"/>
            <a:ext cx="159581" cy="25378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60FEC9-E859-E247-B7A4-9FE5E26A2EF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42684" y="3671278"/>
            <a:ext cx="99391" cy="173935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D254EA-6ADD-4240-A904-256438C70C94}"/>
              </a:ext>
            </a:extLst>
          </p:cNvPr>
          <p:cNvCxnSpPr>
            <a:cxnSpLocks/>
          </p:cNvCxnSpPr>
          <p:nvPr/>
        </p:nvCxnSpPr>
        <p:spPr bwMode="auto">
          <a:xfrm flipV="1">
            <a:off x="8463171" y="3735882"/>
            <a:ext cx="0" cy="387627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82EA92-937B-1446-B401-26EB36C66F95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8115301" y="3412861"/>
            <a:ext cx="296521" cy="155337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2860C1-C0B0-1B41-8929-54ECEAF9FF9C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8224631" y="3631838"/>
            <a:ext cx="160831" cy="16865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04283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0B24-C03C-4F4B-91E3-7795020E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6" r="50149"/>
          <a:stretch/>
        </p:blipFill>
        <p:spPr>
          <a:xfrm>
            <a:off x="2205434" y="1958975"/>
            <a:ext cx="3888979" cy="372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36511-623C-584A-B4F2-D62F1987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 (CA)</a:t>
            </a:r>
            <a:br>
              <a:rPr lang="en-GB" sz="4800" dirty="0"/>
            </a:br>
            <a:r>
              <a:rPr lang="en-GB" sz="4400" b="0" dirty="0"/>
              <a:t>Visualising an ca </a:t>
            </a:r>
            <a:endParaRPr lang="en-GB" sz="4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59201-CBEE-CA4D-92A1-EEE7949C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756" y="1960079"/>
            <a:ext cx="5378973" cy="3937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scaling 2 biplots, the species are at chi-square distances of one another (</a:t>
            </a:r>
            <a:r>
              <a:rPr lang="en-GB" sz="2400" dirty="0">
                <a:solidFill>
                  <a:srgbClr val="0070C0"/>
                </a:solidFill>
              </a:rPr>
              <a:t>Blue arrow</a:t>
            </a:r>
            <a:r>
              <a:rPr lang="en-GB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sites are around the species, in positions reflecting species abundances at the sites (</a:t>
            </a:r>
            <a:r>
              <a:rPr lang="en-GB" sz="2400" dirty="0">
                <a:solidFill>
                  <a:srgbClr val="FF0000"/>
                </a:solidFill>
              </a:rPr>
              <a:t>red arrows</a:t>
            </a:r>
            <a:r>
              <a:rPr lang="en-GB" sz="2400" dirty="0"/>
              <a:t>).</a:t>
            </a:r>
          </a:p>
          <a:p>
            <a:pPr marL="774900" lvl="1" indent="-342900"/>
            <a:r>
              <a:rPr lang="en-GB" sz="2400" dirty="0"/>
              <a:t>Species proximity to a site means it is more abundant there.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FC5B-9323-9745-8422-76ADC79F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887CF-79AB-E84C-9A69-7F702842510C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C90C0-4E61-0241-AC93-ECBBA4F34C57}"/>
              </a:ext>
            </a:extLst>
          </p:cNvPr>
          <p:cNvSpPr/>
          <p:nvPr/>
        </p:nvSpPr>
        <p:spPr>
          <a:xfrm>
            <a:off x="203201" y="2225813"/>
            <a:ext cx="1991359" cy="10772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600" b="1" dirty="0"/>
              <a:t>Scaling 2 </a:t>
            </a:r>
            <a:r>
              <a:rPr lang="en-GB" sz="1600" dirty="0"/>
              <a:t>Appropriate to look the ordination of </a:t>
            </a:r>
            <a:r>
              <a:rPr lang="en-GB" sz="1600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23FA6-9AA3-1545-B760-F4E5DC8AA471}"/>
              </a:ext>
            </a:extLst>
          </p:cNvPr>
          <p:cNvSpPr txBox="1"/>
          <p:nvPr/>
        </p:nvSpPr>
        <p:spPr>
          <a:xfrm>
            <a:off x="203201" y="4212475"/>
            <a:ext cx="1991359" cy="58477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/>
              <a:t>Species are centroids of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CC890F-F5EF-EA44-97EC-B192A2992DB0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198881" y="3303031"/>
            <a:ext cx="0" cy="90944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E5B92D-6BCE-2F4E-B77D-BB56827AB93B}"/>
              </a:ext>
            </a:extLst>
          </p:cNvPr>
          <p:cNvSpPr>
            <a:spLocks noChangeAspect="1"/>
          </p:cNvSpPr>
          <p:nvPr/>
        </p:nvSpPr>
        <p:spPr bwMode="auto">
          <a:xfrm>
            <a:off x="4682020" y="3050206"/>
            <a:ext cx="354384" cy="180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0000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70EBF6-B611-DE4B-8CEA-699503BA84FB}"/>
              </a:ext>
            </a:extLst>
          </p:cNvPr>
          <p:cNvSpPr>
            <a:spLocks noChangeAspect="1"/>
          </p:cNvSpPr>
          <p:nvPr/>
        </p:nvSpPr>
        <p:spPr bwMode="auto">
          <a:xfrm>
            <a:off x="5086315" y="2506710"/>
            <a:ext cx="354384" cy="180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0000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B8C071-D9EC-5E48-8904-19CE9581D54B}"/>
              </a:ext>
            </a:extLst>
          </p:cNvPr>
          <p:cNvCxnSpPr>
            <a:cxnSpLocks/>
            <a:stCxn id="37" idx="3"/>
            <a:endCxn id="33" idx="0"/>
          </p:cNvCxnSpPr>
          <p:nvPr/>
        </p:nvCxnSpPr>
        <p:spPr bwMode="auto">
          <a:xfrm flipH="1">
            <a:off x="4859212" y="2660350"/>
            <a:ext cx="279001" cy="38985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EE748AE-3FBE-0646-87C6-AA341D53BBFF}"/>
              </a:ext>
            </a:extLst>
          </p:cNvPr>
          <p:cNvSpPr>
            <a:spLocks noChangeAspect="1"/>
          </p:cNvSpPr>
          <p:nvPr/>
        </p:nvSpPr>
        <p:spPr bwMode="auto">
          <a:xfrm>
            <a:off x="4634215" y="4197285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294787A-43C2-4048-BA4A-55AEBA4CD150}"/>
              </a:ext>
            </a:extLst>
          </p:cNvPr>
          <p:cNvSpPr>
            <a:spLocks noChangeAspect="1"/>
          </p:cNvSpPr>
          <p:nvPr/>
        </p:nvSpPr>
        <p:spPr bwMode="auto">
          <a:xfrm>
            <a:off x="3253900" y="3774466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C42F63-7074-3744-A0E7-BF1FC1EDFABF}"/>
              </a:ext>
            </a:extLst>
          </p:cNvPr>
          <p:cNvSpPr>
            <a:spLocks noChangeAspect="1"/>
          </p:cNvSpPr>
          <p:nvPr/>
        </p:nvSpPr>
        <p:spPr bwMode="auto">
          <a:xfrm>
            <a:off x="3781685" y="4682449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968E323-974B-BA4D-9E72-73C8D8DB9B6D}"/>
              </a:ext>
            </a:extLst>
          </p:cNvPr>
          <p:cNvCxnSpPr>
            <a:cxnSpLocks/>
            <a:stCxn id="45" idx="6"/>
            <a:endCxn id="40" idx="3"/>
          </p:cNvCxnSpPr>
          <p:nvPr/>
        </p:nvCxnSpPr>
        <p:spPr bwMode="auto">
          <a:xfrm flipV="1">
            <a:off x="4361031" y="4350925"/>
            <a:ext cx="299544" cy="16409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8F13843-3EE0-C148-832F-55EA9E400C04}"/>
              </a:ext>
            </a:extLst>
          </p:cNvPr>
          <p:cNvSpPr>
            <a:spLocks noChangeAspect="1"/>
          </p:cNvSpPr>
          <p:nvPr/>
        </p:nvSpPr>
        <p:spPr bwMode="auto">
          <a:xfrm>
            <a:off x="4006647" y="4425015"/>
            <a:ext cx="354384" cy="180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0000"/>
              </a:solidFill>
              <a:effectLst/>
              <a:latin typeface="AU Passata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FCFD0D-71AB-9C49-8A08-2D0F6830CA72}"/>
              </a:ext>
            </a:extLst>
          </p:cNvPr>
          <p:cNvCxnSpPr>
            <a:cxnSpLocks/>
            <a:stCxn id="45" idx="4"/>
            <a:endCxn id="43" idx="6"/>
          </p:cNvCxnSpPr>
          <p:nvPr/>
        </p:nvCxnSpPr>
        <p:spPr bwMode="auto">
          <a:xfrm flipH="1">
            <a:off x="3961685" y="4605015"/>
            <a:ext cx="222154" cy="167434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AEC06D-7DA0-5A4A-A421-89A343D967C4}"/>
              </a:ext>
            </a:extLst>
          </p:cNvPr>
          <p:cNvCxnSpPr>
            <a:cxnSpLocks/>
            <a:stCxn id="45" idx="2"/>
            <a:endCxn id="42" idx="5"/>
          </p:cNvCxnSpPr>
          <p:nvPr/>
        </p:nvCxnSpPr>
        <p:spPr bwMode="auto">
          <a:xfrm flipH="1" flipV="1">
            <a:off x="3407540" y="3928106"/>
            <a:ext cx="599107" cy="58690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50991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Correspondence Analysis Problems </a:t>
            </a:r>
          </a:p>
        </p:txBody>
      </p:sp>
      <p:pic>
        <p:nvPicPr>
          <p:cNvPr id="4" name="Picture 2" descr="http://ordination.okstate.edu/boom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65" y="3050112"/>
            <a:ext cx="5105925" cy="34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08" y="3469076"/>
            <a:ext cx="2915435" cy="244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92137-02C6-C048-AF56-8E8A34476271}"/>
              </a:ext>
            </a:extLst>
          </p:cNvPr>
          <p:cNvSpPr/>
          <p:nvPr/>
        </p:nvSpPr>
        <p:spPr>
          <a:xfrm>
            <a:off x="1128338" y="1358138"/>
            <a:ext cx="48686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1" dirty="0">
                <a:latin typeface="AU Passata" panose="020B0503030502030804" pitchFamily="34" charset="77"/>
              </a:rPr>
              <a:t>The “arch effect”</a:t>
            </a:r>
          </a:p>
          <a:p>
            <a:pPr>
              <a:lnSpc>
                <a:spcPct val="100000"/>
              </a:lnSpc>
              <a:buNone/>
            </a:pPr>
            <a:r>
              <a:rPr lang="en-GB" sz="2400" dirty="0">
                <a:latin typeface="AU Passata" panose="020B0503030502030804" pitchFamily="34" charset="77"/>
              </a:rPr>
              <a:t>The first two CA axes are not independent – axis 2 is a quadratic function of axis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66FC3-69DE-F343-8BA8-17078CD9B46B}"/>
              </a:ext>
            </a:extLst>
          </p:cNvPr>
          <p:cNvSpPr/>
          <p:nvPr/>
        </p:nvSpPr>
        <p:spPr>
          <a:xfrm>
            <a:off x="6191790" y="1350796"/>
            <a:ext cx="48686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1" dirty="0">
                <a:latin typeface="AU Passata" panose="020B0503030502030804" pitchFamily="34" charset="77"/>
              </a:rPr>
              <a:t>Compression effect</a:t>
            </a:r>
          </a:p>
          <a:p>
            <a:pPr>
              <a:lnSpc>
                <a:spcPct val="100000"/>
              </a:lnSpc>
              <a:buNone/>
            </a:pPr>
            <a:r>
              <a:rPr lang="en-GB" sz="2400" dirty="0">
                <a:latin typeface="AU Passata" panose="020B0503030502030804" pitchFamily="34" charset="77"/>
              </a:rPr>
              <a:t>Species and plots at ends of the gradient are ordinated more closely than those in the middle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EF673B-749D-BF45-A305-FBD9BF4D60CC}"/>
              </a:ext>
            </a:extLst>
          </p:cNvPr>
          <p:cNvSpPr/>
          <p:nvPr/>
        </p:nvSpPr>
        <p:spPr bwMode="auto">
          <a:xfrm>
            <a:off x="1543792" y="3541162"/>
            <a:ext cx="4001985" cy="2206495"/>
          </a:xfrm>
          <a:custGeom>
            <a:avLst/>
            <a:gdLst>
              <a:gd name="connsiteX0" fmla="*/ 0 w 4001985"/>
              <a:gd name="connsiteY0" fmla="*/ 2206495 h 2206495"/>
              <a:gd name="connsiteX1" fmla="*/ 380011 w 4001985"/>
              <a:gd name="connsiteY1" fmla="*/ 888334 h 2206495"/>
              <a:gd name="connsiteX2" fmla="*/ 1104405 w 4001985"/>
              <a:gd name="connsiteY2" fmla="*/ 33311 h 2206495"/>
              <a:gd name="connsiteX3" fmla="*/ 4001985 w 4001985"/>
              <a:gd name="connsiteY3" fmla="*/ 2040241 h 220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985" h="2206495">
                <a:moveTo>
                  <a:pt x="0" y="2206495"/>
                </a:moveTo>
                <a:cubicBezTo>
                  <a:pt x="97972" y="1728513"/>
                  <a:pt x="195944" y="1250531"/>
                  <a:pt x="380011" y="888334"/>
                </a:cubicBezTo>
                <a:cubicBezTo>
                  <a:pt x="564079" y="526137"/>
                  <a:pt x="500743" y="-158674"/>
                  <a:pt x="1104405" y="33311"/>
                </a:cubicBezTo>
                <a:cubicBezTo>
                  <a:pt x="1708067" y="225295"/>
                  <a:pt x="2855026" y="1132768"/>
                  <a:pt x="4001985" y="2040241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A5A4A-6452-9543-A182-F10A834948C4}"/>
              </a:ext>
            </a:extLst>
          </p:cNvPr>
          <p:cNvSpPr txBox="1"/>
          <p:nvPr/>
        </p:nvSpPr>
        <p:spPr>
          <a:xfrm>
            <a:off x="9201257" y="5221931"/>
            <a:ext cx="1602937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Compare these two?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EC8061-B6E0-6944-9C6D-A530F5ED86D4}"/>
              </a:ext>
            </a:extLst>
          </p:cNvPr>
          <p:cNvSpPr/>
          <p:nvPr/>
        </p:nvSpPr>
        <p:spPr bwMode="auto">
          <a:xfrm>
            <a:off x="7170426" y="5140635"/>
            <a:ext cx="802514" cy="604741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7113A4-E91E-C744-86CB-B1B9AD73413C}"/>
              </a:ext>
            </a:extLst>
          </p:cNvPr>
          <p:cNvSpPr/>
          <p:nvPr/>
        </p:nvSpPr>
        <p:spPr bwMode="auto">
          <a:xfrm>
            <a:off x="8402726" y="3774067"/>
            <a:ext cx="942871" cy="1132658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D82994-37DE-8444-98E2-EE81C44950CF}"/>
              </a:ext>
            </a:extLst>
          </p:cNvPr>
          <p:cNvCxnSpPr>
            <a:cxnSpLocks/>
            <a:stCxn id="14" idx="1"/>
            <a:endCxn id="15" idx="6"/>
          </p:cNvCxnSpPr>
          <p:nvPr/>
        </p:nvCxnSpPr>
        <p:spPr bwMode="auto">
          <a:xfrm flipH="1" flipV="1">
            <a:off x="7972940" y="5443006"/>
            <a:ext cx="1228317" cy="12979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D73EE-06DE-A647-BADC-4839AD1D309C}"/>
              </a:ext>
            </a:extLst>
          </p:cNvPr>
          <p:cNvCxnSpPr>
            <a:cxnSpLocks/>
            <a:stCxn id="14" idx="1"/>
            <a:endCxn id="16" idx="4"/>
          </p:cNvCxnSpPr>
          <p:nvPr/>
        </p:nvCxnSpPr>
        <p:spPr bwMode="auto">
          <a:xfrm flipH="1" flipV="1">
            <a:off x="8874162" y="4906725"/>
            <a:ext cx="327095" cy="66607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885E7C-A553-1040-8D3A-95F2E2A62AFA}"/>
              </a:ext>
            </a:extLst>
          </p:cNvPr>
          <p:cNvSpPr txBox="1"/>
          <p:nvPr/>
        </p:nvSpPr>
        <p:spPr>
          <a:xfrm>
            <a:off x="3296801" y="3152399"/>
            <a:ext cx="2474608" cy="17543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000" dirty="0"/>
              <a:t>This is a problem when looking into Long environmental gradients often support a succession of species</a:t>
            </a:r>
          </a:p>
        </p:txBody>
      </p:sp>
    </p:spTree>
    <p:extLst>
      <p:ext uri="{BB962C8B-B14F-4D97-AF65-F5344CB8AC3E}">
        <p14:creationId xmlns:p14="http://schemas.microsoft.com/office/powerpoint/2010/main" val="89022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397D3E-23A2-5C4A-9EEB-92D8B2E2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Correspondence Analysis</a:t>
            </a:r>
            <a:br>
              <a:rPr lang="en-GB" sz="4800" dirty="0"/>
            </a:br>
            <a:r>
              <a:rPr lang="en-GB" sz="4400" b="0" dirty="0"/>
              <a:t>The arch effect Problem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D21C-70DE-8641-89D0-FD15F46D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1FE1-9C42-0D40-8175-E085C2E1DFF2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A5E48-2FDA-114E-AA21-AE014C0950C3}"/>
              </a:ext>
            </a:extLst>
          </p:cNvPr>
          <p:cNvSpPr txBox="1"/>
          <p:nvPr/>
        </p:nvSpPr>
        <p:spPr>
          <a:xfrm>
            <a:off x="435554" y="1958975"/>
            <a:ext cx="5469589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If we simulate a long environmental gradient we can see a succession of </a:t>
            </a:r>
            <a:r>
              <a:rPr lang="en-GB" sz="2400" dirty="0" err="1">
                <a:latin typeface="+mn-lt"/>
              </a:rPr>
              <a:t>spp</a:t>
            </a:r>
            <a:r>
              <a:rPr lang="en-GB" sz="2400" dirty="0">
                <a:latin typeface="+mn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02EAC-310D-2344-B5B1-6CA771CBBE17}"/>
              </a:ext>
            </a:extLst>
          </p:cNvPr>
          <p:cNvSpPr txBox="1"/>
          <p:nvPr/>
        </p:nvSpPr>
        <p:spPr>
          <a:xfrm>
            <a:off x="6240776" y="1958975"/>
            <a:ext cx="5469589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The CA will show the shape of an arch as the the chi-square has an upper limit 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1300F3E-E2B6-F74E-A9ED-D3E8B0E72EE4}"/>
              </a:ext>
            </a:extLst>
          </p:cNvPr>
          <p:cNvSpPr/>
          <p:nvPr/>
        </p:nvSpPr>
        <p:spPr bwMode="auto">
          <a:xfrm>
            <a:off x="5759865" y="3649054"/>
            <a:ext cx="1153682" cy="1059679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0825E-4CDE-2C40-98F1-E90E0EA3A190}"/>
              </a:ext>
            </a:extLst>
          </p:cNvPr>
          <p:cNvGrpSpPr/>
          <p:nvPr/>
        </p:nvGrpSpPr>
        <p:grpSpPr>
          <a:xfrm>
            <a:off x="7069237" y="2609569"/>
            <a:ext cx="4040132" cy="3287994"/>
            <a:chOff x="7069236" y="2609569"/>
            <a:chExt cx="4040132" cy="3287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368034-53AF-7645-8286-E0681BBC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9236" y="2609569"/>
              <a:ext cx="3940374" cy="32879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754F5C-A16C-944E-BB55-4740B019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39" t="3212"/>
            <a:stretch/>
          </p:blipFill>
          <p:spPr>
            <a:xfrm>
              <a:off x="7196694" y="2905569"/>
              <a:ext cx="3912674" cy="271934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11B4E-9163-A247-8ED3-6F816FFCFB8E}"/>
              </a:ext>
            </a:extLst>
          </p:cNvPr>
          <p:cNvSpPr/>
          <p:nvPr/>
        </p:nvSpPr>
        <p:spPr>
          <a:xfrm>
            <a:off x="179180" y="5433492"/>
            <a:ext cx="6597635" cy="7078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>
                <a:latin typeface="AU Passata" panose="020B0503030502030804" pitchFamily="34" charset="77"/>
              </a:rPr>
              <a:t>Chi-square distances between </a:t>
            </a:r>
            <a:r>
              <a:rPr lang="en-GB" sz="2000" dirty="0">
                <a:solidFill>
                  <a:srgbClr val="FF0000"/>
                </a:solidFill>
                <a:latin typeface="AU Passata" panose="020B0503030502030804" pitchFamily="34" charset="77"/>
              </a:rPr>
              <a:t>Site 1 </a:t>
            </a:r>
            <a:r>
              <a:rPr lang="en-GB" sz="2000" dirty="0">
                <a:latin typeface="AU Passata" panose="020B0503030502030804" pitchFamily="34" charset="77"/>
              </a:rPr>
              <a:t>and selected sites reaches a maximum after 13 steps</a:t>
            </a:r>
            <a:endParaRPr lang="en-GB" sz="2000" dirty="0">
              <a:effectLst/>
              <a:latin typeface="AU Passata" panose="020B05030305020308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0BC7D5-DDAB-CF42-AD3B-5942E843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0" y="2674833"/>
            <a:ext cx="4722659" cy="28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6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78000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397D3E-23A2-5C4A-9EEB-92D8B2E2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The arch effect Problem</a:t>
            </a:r>
            <a:br>
              <a:rPr lang="en-GB" sz="4400" b="0" dirty="0"/>
            </a:br>
            <a:r>
              <a:rPr lang="en-GB" sz="4400" b="0" dirty="0"/>
              <a:t>an ISSUE for PCA and CA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D21C-70DE-8641-89D0-FD15F46D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1FE1-9C42-0D40-8175-E085C2E1DFF2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7189-98A2-8640-BA37-8136A9AF272A}"/>
              </a:ext>
            </a:extLst>
          </p:cNvPr>
          <p:cNvSpPr txBox="1"/>
          <p:nvPr/>
        </p:nvSpPr>
        <p:spPr>
          <a:xfrm>
            <a:off x="435835" y="1958975"/>
            <a:ext cx="5530391" cy="7017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If we simulate a long environmental gradient we can see a succession of </a:t>
            </a:r>
            <a:r>
              <a:rPr lang="en-GB" sz="2400" dirty="0" err="1">
                <a:latin typeface="+mn-lt"/>
              </a:rPr>
              <a:t>spp</a:t>
            </a:r>
            <a:r>
              <a:rPr lang="en-GB" sz="2400" dirty="0">
                <a:latin typeface="+mn-lt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23559-21AC-7447-AD0B-A8BE0044AE49}"/>
              </a:ext>
            </a:extLst>
          </p:cNvPr>
          <p:cNvSpPr txBox="1"/>
          <p:nvPr/>
        </p:nvSpPr>
        <p:spPr>
          <a:xfrm>
            <a:off x="6241057" y="1958975"/>
            <a:ext cx="5530391" cy="61401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The PCA will show a horseshoe shape</a:t>
            </a:r>
          </a:p>
          <a:p>
            <a:pPr algn="ctr">
              <a:lnSpc>
                <a:spcPct val="95000"/>
              </a:lnSpc>
            </a:pPr>
            <a:r>
              <a:rPr lang="en-GB" sz="1800" dirty="0">
                <a:latin typeface="+mn-lt"/>
              </a:rPr>
              <a:t>[small number of </a:t>
            </a:r>
            <a:r>
              <a:rPr lang="en-GB" sz="1800" dirty="0" err="1">
                <a:latin typeface="+mn-lt"/>
              </a:rPr>
              <a:t>spp</a:t>
            </a:r>
            <a:r>
              <a:rPr lang="en-GB" sz="1800" dirty="0">
                <a:latin typeface="+mn-lt"/>
              </a:rPr>
              <a:t> vs large number of sites]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7BF4DAC-5593-0544-A44D-97F173A7DA19}"/>
              </a:ext>
            </a:extLst>
          </p:cNvPr>
          <p:cNvSpPr/>
          <p:nvPr/>
        </p:nvSpPr>
        <p:spPr bwMode="auto">
          <a:xfrm>
            <a:off x="5759865" y="3931065"/>
            <a:ext cx="1153682" cy="1059679"/>
          </a:xfrm>
          <a:prstGeom prst="rightArrow">
            <a:avLst/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3267B3-0409-1744-9837-B3A6F100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0" y="2956844"/>
            <a:ext cx="4722659" cy="2812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6B4FE6-D4F1-D440-8E9E-FECF55E9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679" y="2569213"/>
            <a:ext cx="3988750" cy="39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66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397D3E-23A2-5C4A-9EEB-92D8B2E2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Solving the arch effect</a:t>
            </a:r>
            <a:br>
              <a:rPr lang="en-GB" sz="4800" b="0" dirty="0"/>
            </a:br>
            <a:r>
              <a:rPr lang="en-GB" sz="4400" b="0" dirty="0"/>
              <a:t>detrended Correspondence analysis 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D21C-70DE-8641-89D0-FD15F46D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1FE1-9C42-0D40-8175-E085C2E1DFF2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777B65-2E0B-7444-ACEA-65E24F030338}"/>
              </a:ext>
            </a:extLst>
          </p:cNvPr>
          <p:cNvSpPr/>
          <p:nvPr/>
        </p:nvSpPr>
        <p:spPr>
          <a:xfrm>
            <a:off x="315913" y="2204781"/>
            <a:ext cx="3252876" cy="224676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Detrending is a post-treatment of CA results to stretch the arch and make it linear.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56A995-B9A2-6449-AC6D-733CAD38B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9" t="3300" r="4469" b="3609"/>
          <a:stretch/>
        </p:blipFill>
        <p:spPr>
          <a:xfrm>
            <a:off x="3647283" y="1958975"/>
            <a:ext cx="7755614" cy="31855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E943D72-F920-AE48-B66A-13DAEFB5CB29}"/>
              </a:ext>
            </a:extLst>
          </p:cNvPr>
          <p:cNvSpPr/>
          <p:nvPr/>
        </p:nvSpPr>
        <p:spPr>
          <a:xfrm>
            <a:off x="3854153" y="5188262"/>
            <a:ext cx="3341405" cy="646331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/>
              <a:t>Step-1: </a:t>
            </a:r>
            <a:r>
              <a:rPr lang="en-GB" sz="1800" dirty="0"/>
              <a:t>axis 1 is divided into an arbitrary number of segments.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ABCA60-3F8B-8740-A276-7A64F5C10EEF}"/>
              </a:ext>
            </a:extLst>
          </p:cNvPr>
          <p:cNvSpPr/>
          <p:nvPr/>
        </p:nvSpPr>
        <p:spPr>
          <a:xfrm>
            <a:off x="7716852" y="5260097"/>
            <a:ext cx="4156061" cy="923330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/>
              <a:t>Step-2: </a:t>
            </a:r>
            <a:r>
              <a:rPr lang="en-GB" sz="1800" dirty="0"/>
              <a:t>The mean of the group of sites in each segment is moved to the y=0 so that the mean becomes 0 on axis 2.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56A3A5-0C6D-6C45-A63A-732C8F769A77}"/>
              </a:ext>
            </a:extLst>
          </p:cNvPr>
          <p:cNvSpPr/>
          <p:nvPr/>
        </p:nvSpPr>
        <p:spPr bwMode="auto">
          <a:xfrm rot="1927185">
            <a:off x="9511470" y="2461189"/>
            <a:ext cx="384560" cy="957129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5A9998-6AEF-F14F-A960-2C7087DBD6F7}"/>
              </a:ext>
            </a:extLst>
          </p:cNvPr>
          <p:cNvSpPr/>
          <p:nvPr/>
        </p:nvSpPr>
        <p:spPr bwMode="auto">
          <a:xfrm rot="1927185">
            <a:off x="9492954" y="3348527"/>
            <a:ext cx="384560" cy="957129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A0FAB-D7B3-6B49-AC95-657C042C6E29}"/>
              </a:ext>
            </a:extLst>
          </p:cNvPr>
          <p:cNvCxnSpPr>
            <a:cxnSpLocks/>
          </p:cNvCxnSpPr>
          <p:nvPr/>
        </p:nvCxnSpPr>
        <p:spPr bwMode="auto">
          <a:xfrm>
            <a:off x="9725114" y="3008120"/>
            <a:ext cx="0" cy="820397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1219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397D3E-23A2-5C4A-9EEB-92D8B2E2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Solving the arch effect</a:t>
            </a:r>
            <a:br>
              <a:rPr lang="en-GB" sz="4800" b="0" dirty="0"/>
            </a:br>
            <a:r>
              <a:rPr lang="en-GB" sz="4400" b="0" dirty="0"/>
              <a:t>detrended Correspondence analysis </a:t>
            </a:r>
            <a:endParaRPr lang="en-GB" sz="48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D21C-70DE-8641-89D0-FD15F46D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1FE1-9C42-0D40-8175-E085C2E1DFF2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F67D11-9D90-2843-9840-833962C8CBFA}"/>
              </a:ext>
            </a:extLst>
          </p:cNvPr>
          <p:cNvGrpSpPr/>
          <p:nvPr/>
        </p:nvGrpSpPr>
        <p:grpSpPr>
          <a:xfrm>
            <a:off x="743589" y="1590209"/>
            <a:ext cx="10462574" cy="4158626"/>
            <a:chOff x="743589" y="1590209"/>
            <a:chExt cx="10462574" cy="41586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569A7F-3AC4-3F44-856F-C6FF01DF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589" y="1590209"/>
              <a:ext cx="10462574" cy="415862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ADB1A0-4B70-0C41-8810-2D7E904D045B}"/>
                </a:ext>
              </a:extLst>
            </p:cNvPr>
            <p:cNvSpPr/>
            <p:nvPr/>
          </p:nvSpPr>
          <p:spPr>
            <a:xfrm>
              <a:off x="2613056" y="2305935"/>
              <a:ext cx="2036135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6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CA.ord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GB" sz="1600" dirty="0" err="1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cca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GB" sz="16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FE309-9548-8C4F-B8D3-A3FC67E6456B}"/>
                </a:ext>
              </a:extLst>
            </p:cNvPr>
            <p:cNvSpPr/>
            <p:nvPr/>
          </p:nvSpPr>
          <p:spPr>
            <a:xfrm>
              <a:off x="7226894" y="2271626"/>
              <a:ext cx="2592224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6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DCA.ord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&lt;- </a:t>
              </a:r>
              <a:r>
                <a:rPr lang="en-GB" sz="1600" dirty="0" err="1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decorana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GB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r>
                <a:rPr lang="en-GB" sz="1600" dirty="0">
                  <a:solidFill>
                    <a:srgbClr val="06008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GB" sz="1600" dirty="0">
                <a:solidFill>
                  <a:srgbClr val="06008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84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Ordination - </a:t>
            </a:r>
            <a:r>
              <a:rPr lang="en-US" sz="4800" b="0" dirty="0"/>
              <a:t>What is done?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Ordination is about </a:t>
            </a:r>
            <a:r>
              <a:rPr lang="en-GB" sz="2800" b="1" i="1" dirty="0"/>
              <a:t>re-arranging</a:t>
            </a:r>
            <a:r>
              <a:rPr lang="en-GB" sz="2800" i="1" dirty="0"/>
              <a:t> </a:t>
            </a:r>
            <a:r>
              <a:rPr lang="en-GB" sz="2800" dirty="0"/>
              <a:t>multivariate objects by assigning each object new coordinates such that similar points are near each other based on their descriptors.</a:t>
            </a:r>
          </a:p>
          <a:p>
            <a:r>
              <a:rPr lang="en-GB" sz="2800" dirty="0"/>
              <a:t>Methods include:</a:t>
            </a:r>
          </a:p>
          <a:p>
            <a:pPr lvl="5"/>
            <a:r>
              <a:rPr lang="en-GB" sz="2800" dirty="0"/>
              <a:t>PCA</a:t>
            </a:r>
          </a:p>
          <a:p>
            <a:pPr lvl="5"/>
            <a:r>
              <a:rPr lang="en-GB" sz="2800" dirty="0" err="1"/>
              <a:t>PCoA</a:t>
            </a:r>
            <a:endParaRPr lang="en-GB" sz="2800" dirty="0"/>
          </a:p>
          <a:p>
            <a:pPr lvl="5"/>
            <a:endParaRPr lang="en-GB" sz="1800" dirty="0"/>
          </a:p>
          <a:p>
            <a:pPr lvl="5"/>
            <a:r>
              <a:rPr lang="en-GB" sz="2800" dirty="0"/>
              <a:t>CA</a:t>
            </a:r>
          </a:p>
          <a:p>
            <a:pPr lvl="5"/>
            <a:r>
              <a:rPr lang="en-GB" sz="2800" dirty="0"/>
              <a:t>(D)CO</a:t>
            </a:r>
          </a:p>
          <a:p>
            <a:pPr lvl="5"/>
            <a:r>
              <a:rPr lang="en-GB" sz="2800" dirty="0"/>
              <a:t>(N)MDS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128314" y="3269596"/>
            <a:ext cx="387175" cy="878093"/>
          </a:xfrm>
          <a:prstGeom prst="rightBrace">
            <a:avLst>
              <a:gd name="adj1" fmla="val 736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700"/>
          </a:p>
        </p:txBody>
      </p:sp>
      <p:sp>
        <p:nvSpPr>
          <p:cNvPr id="8" name="Rounded Rectangle 7"/>
          <p:cNvSpPr/>
          <p:nvPr/>
        </p:nvSpPr>
        <p:spPr>
          <a:xfrm>
            <a:off x="4601527" y="3271359"/>
            <a:ext cx="2731728" cy="806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</a:rPr>
              <a:t>Euclidean variable reduction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01527" y="4864731"/>
            <a:ext cx="2731728" cy="806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</a:rPr>
              <a:t>Rank order variable reduction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4128314" y="4607905"/>
            <a:ext cx="387175" cy="1289658"/>
          </a:xfrm>
          <a:prstGeom prst="rightBrace">
            <a:avLst>
              <a:gd name="adj1" fmla="val 736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51CC2-587A-2440-84DA-45A0AC2D511D}"/>
              </a:ext>
            </a:extLst>
          </p:cNvPr>
          <p:cNvSpPr txBox="1"/>
          <p:nvPr/>
        </p:nvSpPr>
        <p:spPr>
          <a:xfrm>
            <a:off x="8156259" y="3323799"/>
            <a:ext cx="2464134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Think a data set whose variables are normally distributed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399AA-CAB1-7342-87B7-9FCD5D3AE841}"/>
              </a:ext>
            </a:extLst>
          </p:cNvPr>
          <p:cNvCxnSpPr>
            <a:stCxn id="4" idx="1"/>
            <a:endCxn id="8" idx="3"/>
          </p:cNvCxnSpPr>
          <p:nvPr/>
        </p:nvCxnSpPr>
        <p:spPr bwMode="auto">
          <a:xfrm flipH="1">
            <a:off x="7333255" y="3674665"/>
            <a:ext cx="823004" cy="1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A13175-B913-724A-BE21-2BFD0EDE0FA6}"/>
              </a:ext>
            </a:extLst>
          </p:cNvPr>
          <p:cNvSpPr txBox="1"/>
          <p:nvPr/>
        </p:nvSpPr>
        <p:spPr>
          <a:xfrm>
            <a:off x="8156259" y="4906293"/>
            <a:ext cx="2464134" cy="701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Think a data set whose variables are </a:t>
            </a:r>
            <a:r>
              <a:rPr lang="en-US" sz="1600" b="1" dirty="0">
                <a:latin typeface="+mn-lt"/>
              </a:rPr>
              <a:t>NOT</a:t>
            </a:r>
            <a:r>
              <a:rPr lang="en-US" sz="1600" dirty="0">
                <a:latin typeface="+mn-lt"/>
              </a:rPr>
              <a:t> normally distributed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B2232D-95B1-1746-A8E8-ECCEBE48CE6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 bwMode="auto">
          <a:xfrm flipH="1">
            <a:off x="7333255" y="5257159"/>
            <a:ext cx="823004" cy="10879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54830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28531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397D3E-23A2-5C4A-9EEB-92D8B2E2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dissimilarity based approach</a:t>
            </a:r>
            <a:br>
              <a:rPr lang="en-GB" sz="4800" dirty="0"/>
            </a:br>
            <a:r>
              <a:rPr lang="en-GB" sz="4400" b="0" dirty="0"/>
              <a:t>Principle Coordinates Analyses</a:t>
            </a:r>
            <a:r>
              <a:rPr lang="en-GB" sz="4800" b="0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DCD4-96CE-1D49-BBD5-B2CE4B2DA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/>
              <a:t>The objective of Principal coordinate analysis (</a:t>
            </a:r>
            <a:r>
              <a:rPr lang="en-GB" sz="2800" b="1" dirty="0" err="1"/>
              <a:t>PCoA</a:t>
            </a:r>
            <a:r>
              <a:rPr lang="en-GB" sz="2800" b="1" dirty="0"/>
              <a:t>) is</a:t>
            </a:r>
          </a:p>
          <a:p>
            <a:pPr lvl="1"/>
            <a:r>
              <a:rPr lang="en-GB" sz="2400" dirty="0"/>
              <a:t>to represent the evaluated objects in a full-dimensional Euclidean space.</a:t>
            </a:r>
          </a:p>
          <a:p>
            <a:pPr lvl="1"/>
            <a:r>
              <a:rPr lang="en-GB" sz="2400" dirty="0"/>
              <a:t>by fully </a:t>
            </a:r>
            <a:r>
              <a:rPr lang="en-GB" sz="2400" b="1" dirty="0"/>
              <a:t>reconstruct the original dissimilarities </a:t>
            </a:r>
            <a:r>
              <a:rPr lang="en-GB" sz="2400" dirty="0"/>
              <a:t>among the objects in a reduced and orthogonal space.</a:t>
            </a:r>
          </a:p>
          <a:p>
            <a:pPr lvl="2"/>
            <a:r>
              <a:rPr lang="en-GB" sz="2400" dirty="0"/>
              <a:t>Think of it as a transformation after the computation of an appropriately chosen dissimilarity measure.</a:t>
            </a:r>
          </a:p>
          <a:p>
            <a:pPr lvl="1"/>
            <a:r>
              <a:rPr lang="en-GB" sz="2400" dirty="0"/>
              <a:t>Like PCA and CA, </a:t>
            </a:r>
            <a:r>
              <a:rPr lang="en-GB" sz="2400" dirty="0" err="1"/>
              <a:t>PCoA</a:t>
            </a:r>
            <a:r>
              <a:rPr lang="en-GB" sz="2400" dirty="0"/>
              <a:t> produces a set of orthogonal axes whose importance is measured by eigenvalues.</a:t>
            </a:r>
          </a:p>
          <a:p>
            <a:pPr lvl="1"/>
            <a:r>
              <a:rPr lang="en-GB" sz="2400" dirty="0"/>
              <a:t>This is sometimes called classical multidimensional scaling.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D21C-70DE-8641-89D0-FD15F46D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1FE1-9C42-0D40-8175-E085C2E1DFF2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179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AC3A1-2C01-E54F-B6BA-4E5CA55A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PCA, CA, and </a:t>
            </a:r>
            <a:r>
              <a:rPr lang="en-GB" sz="4800" dirty="0" err="1"/>
              <a:t>PCoA</a:t>
            </a:r>
            <a:br>
              <a:rPr lang="en-GB" sz="4800" dirty="0"/>
            </a:br>
            <a:r>
              <a:rPr lang="en-GB" sz="4400" b="0" dirty="0"/>
              <a:t>What is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07B4-D9B8-5F4A-ABAB-C11E070F0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379" y="1958975"/>
            <a:ext cx="9706068" cy="3937484"/>
          </a:xfrm>
        </p:spPr>
        <p:txBody>
          <a:bodyPr anchor="ctr"/>
          <a:lstStyle/>
          <a:p>
            <a:pPr algn="ctr">
              <a:buNone/>
            </a:pPr>
            <a:r>
              <a:rPr lang="en-GB" sz="2800" dirty="0"/>
              <a:t>A </a:t>
            </a:r>
            <a:r>
              <a:rPr lang="en-GB" sz="2800" b="1" dirty="0" err="1"/>
              <a:t>PCoA</a:t>
            </a:r>
            <a:r>
              <a:rPr lang="en-GB" sz="2800" dirty="0"/>
              <a:t> differs from a PCA in that a PCA goal is to preserve the </a:t>
            </a:r>
            <a:r>
              <a:rPr lang="en-GB" sz="2800" b="1" dirty="0"/>
              <a:t>correlation/covariation </a:t>
            </a:r>
            <a:r>
              <a:rPr lang="en-GB" sz="2800" dirty="0"/>
              <a:t>of objects.</a:t>
            </a:r>
          </a:p>
          <a:p>
            <a:pPr algn="ctr">
              <a:buNone/>
            </a:pPr>
            <a:endParaRPr lang="en-GB" sz="2800" dirty="0"/>
          </a:p>
          <a:p>
            <a:pPr algn="ctr"/>
            <a:r>
              <a:rPr lang="en-GB" sz="2800" dirty="0"/>
              <a:t>A </a:t>
            </a:r>
            <a:r>
              <a:rPr lang="en-GB" sz="2800" b="1" dirty="0" err="1"/>
              <a:t>PCoA</a:t>
            </a:r>
            <a:r>
              <a:rPr lang="en-GB" sz="2800" dirty="0"/>
              <a:t> differs from a CA in that a CA goal is preserving the </a:t>
            </a:r>
            <a:r>
              <a:rPr lang="en-GB" sz="2800" b="1" dirty="0"/>
              <a:t>Chi-Squared distance </a:t>
            </a:r>
            <a:r>
              <a:rPr lang="en-GB" sz="2800" dirty="0"/>
              <a:t> among the objects while.</a:t>
            </a:r>
          </a:p>
          <a:p>
            <a:pPr algn="ctr"/>
            <a:endParaRPr lang="en-GB" sz="2800" dirty="0"/>
          </a:p>
          <a:p>
            <a:pPr algn="ctr"/>
            <a:r>
              <a:rPr lang="en-GB" sz="2800" b="1" dirty="0" err="1"/>
              <a:t>PCoA</a:t>
            </a:r>
            <a:r>
              <a:rPr lang="en-GB" sz="2800" dirty="0"/>
              <a:t> goal is preserving the </a:t>
            </a:r>
            <a:r>
              <a:rPr lang="en-GB" sz="3200" b="1" dirty="0"/>
              <a:t>ANY TYPE OF DISTANCE</a:t>
            </a:r>
            <a:r>
              <a:rPr lang="en-GB" sz="2800" b="1" dirty="0"/>
              <a:t> </a:t>
            </a:r>
            <a:r>
              <a:rPr lang="en-GB" sz="2800" dirty="0"/>
              <a:t>among the objects.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E044-C1CD-AA4E-BD90-452F6D73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6ED-9816-1347-A021-15EFFF7099FA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05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An important point</a:t>
            </a:r>
            <a:r>
              <a:rPr lang="en-GB" sz="4800" dirty="0"/>
              <a:t> 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2D9E2-DE27-B84E-BE97-37A9E3CB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possibility of using </a:t>
            </a:r>
            <a:r>
              <a:rPr lang="en-GB" sz="2400" i="1" u="sng" dirty="0"/>
              <a:t>non-metric distances </a:t>
            </a:r>
            <a:r>
              <a:rPr lang="en-GB" sz="2400" dirty="0"/>
              <a:t>(i.e., Bray Curtis, Gower’s) means that  there is a possibility of getting “</a:t>
            </a:r>
            <a:r>
              <a:rPr lang="en-GB" sz="2400" b="1" dirty="0"/>
              <a:t>negative</a:t>
            </a:r>
            <a:r>
              <a:rPr lang="en-GB" sz="2400" dirty="0"/>
              <a:t>” eigenvalues if the distance matrix is not </a:t>
            </a:r>
            <a:r>
              <a:rPr lang="en-GB" sz="2400" b="1" dirty="0"/>
              <a:t>EUCLIDEAN</a:t>
            </a:r>
            <a:r>
              <a:rPr lang="en-GB" sz="2400" dirty="0"/>
              <a:t>!</a:t>
            </a:r>
          </a:p>
          <a:p>
            <a:pPr lvl="1"/>
            <a:r>
              <a:rPr lang="en-GB" sz="2400" b="1" dirty="0"/>
              <a:t>This is bad because</a:t>
            </a:r>
            <a:r>
              <a:rPr lang="en-GB" sz="2400" dirty="0"/>
              <a:t> it could be so that these negative  eigenvalues “overwrite” the variance captured by the first axes.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848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An important point</a:t>
            </a:r>
            <a:r>
              <a:rPr lang="en-GB" sz="4800" dirty="0"/>
              <a:t> 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2D9E2-DE27-B84E-BE97-37A9E3CB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 can solve the “</a:t>
            </a:r>
            <a:r>
              <a:rPr lang="en-GB" sz="2400" b="1" dirty="0"/>
              <a:t>negative</a:t>
            </a:r>
            <a:r>
              <a:rPr lang="en-GB" sz="2400" dirty="0"/>
              <a:t>” eigenvalues problem by adding</a:t>
            </a:r>
          </a:p>
          <a:p>
            <a:pPr lvl="2"/>
            <a:r>
              <a:rPr lang="en-GB" sz="2400" dirty="0"/>
              <a:t>Use the squared root of the distance.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Adding a constant to the squared distances </a:t>
            </a:r>
            <a:r>
              <a:rPr lang="en-GB" sz="2400" dirty="0">
                <a:sym typeface="Wingdings" pitchFamily="2" charset="2"/>
              </a:rPr>
              <a:t> </a:t>
            </a:r>
            <a:r>
              <a:rPr lang="en-GB" sz="2400" i="1" u="sng" dirty="0"/>
              <a:t>Lingoes correction.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Adding a constant to the raw distances </a:t>
            </a:r>
            <a:r>
              <a:rPr lang="en-GB" sz="2400" dirty="0">
                <a:sym typeface="Wingdings" pitchFamily="2" charset="2"/>
              </a:rPr>
              <a:t> </a:t>
            </a:r>
            <a:r>
              <a:rPr lang="en-GB" sz="2400" i="1" u="sng" dirty="0" err="1"/>
              <a:t>Cailliez</a:t>
            </a:r>
            <a:r>
              <a:rPr lang="en-GB" sz="2400" i="1" u="sng" dirty="0"/>
              <a:t>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152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Is my distance Euclidean</a:t>
            </a:r>
            <a:endParaRPr lang="en-GB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5189B-9EF0-D940-BD54-15455B06DDE1}"/>
              </a:ext>
            </a:extLst>
          </p:cNvPr>
          <p:cNvSpPr/>
          <p:nvPr/>
        </p:nvSpPr>
        <p:spPr>
          <a:xfrm>
            <a:off x="867305" y="1958975"/>
            <a:ext cx="7267702" cy="4278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require(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require(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data(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mat1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=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as.matrix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10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#Example 1: compute Bray Curtis distance for mat1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vegdist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mat1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#Example 2: </a:t>
            </a:r>
            <a:r>
              <a:rPr lang="en-GB" sz="1600" dirty="0" err="1">
                <a:solidFill>
                  <a:srgbClr val="3E3E3E"/>
                </a:solidFill>
                <a:latin typeface="Courier New" panose="02070309020205020404" pitchFamily="49" charset="0"/>
              </a:rPr>
              <a:t>Cailliez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correction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spe.bray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#Example 3: Lingoes correction-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spe.bray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^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+1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B5760C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D621-66A0-6543-B156-EE8C0A569BB2}"/>
              </a:ext>
            </a:extLst>
          </p:cNvPr>
          <p:cNvSpPr txBox="1"/>
          <p:nvPr/>
        </p:nvSpPr>
        <p:spPr>
          <a:xfrm>
            <a:off x="8544898" y="3248122"/>
            <a:ext cx="2921000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In this case the distances for this community data are </a:t>
            </a:r>
            <a:r>
              <a:rPr lang="en-GB" sz="2000" b="1" dirty="0">
                <a:latin typeface="+mn-lt"/>
              </a:rPr>
              <a:t>NOT</a:t>
            </a:r>
            <a:r>
              <a:rPr lang="en-GB" sz="2000" dirty="0">
                <a:latin typeface="+mn-lt"/>
              </a:rPr>
              <a:t> Euclidean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44D4D-0958-E34B-92A6-C2D46DEC86CC}"/>
              </a:ext>
            </a:extLst>
          </p:cNvPr>
          <p:cNvSpPr txBox="1"/>
          <p:nvPr/>
        </p:nvSpPr>
        <p:spPr>
          <a:xfrm>
            <a:off x="8564995" y="4631254"/>
            <a:ext cx="2921000" cy="1169551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In these cases the corrections make the community data Euclidean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5C27FA-FB7C-B243-A241-93BC92BB14A5}"/>
              </a:ext>
            </a:extLst>
          </p:cNvPr>
          <p:cNvSpPr/>
          <p:nvPr/>
        </p:nvSpPr>
        <p:spPr bwMode="auto">
          <a:xfrm>
            <a:off x="753071" y="3173196"/>
            <a:ext cx="6934199" cy="1027015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372D12-CA73-FD42-A0DA-0755AD0AECE1}"/>
              </a:ext>
            </a:extLst>
          </p:cNvPr>
          <p:cNvSpPr/>
          <p:nvPr/>
        </p:nvSpPr>
        <p:spPr bwMode="auto">
          <a:xfrm>
            <a:off x="743024" y="4443241"/>
            <a:ext cx="6934199" cy="1545577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757B10-B0B2-CA4F-906B-955AB5237BCC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 bwMode="auto">
          <a:xfrm flipH="1">
            <a:off x="7687270" y="3686704"/>
            <a:ext cx="857628" cy="0"/>
          </a:xfrm>
          <a:prstGeom prst="straightConnector1">
            <a:avLst/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4E12F0-A04B-4641-B9A1-44E89F9C66F9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 bwMode="auto">
          <a:xfrm flipH="1">
            <a:off x="7677223" y="5216030"/>
            <a:ext cx="887772" cy="0"/>
          </a:xfrm>
          <a:prstGeom prst="straightConnector1">
            <a:avLst/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ABF693-0362-A140-AAB0-16A8B25DE7E9}"/>
              </a:ext>
            </a:extLst>
          </p:cNvPr>
          <p:cNvGrpSpPr/>
          <p:nvPr/>
        </p:nvGrpSpPr>
        <p:grpSpPr>
          <a:xfrm>
            <a:off x="7357163" y="1480141"/>
            <a:ext cx="4596137" cy="1324841"/>
            <a:chOff x="6610026" y="5189224"/>
            <a:chExt cx="4596137" cy="132484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BCD485A-B5A7-5640-B9B9-738041A7D35B}"/>
                </a:ext>
              </a:extLst>
            </p:cNvPr>
            <p:cNvSpPr/>
            <p:nvPr/>
          </p:nvSpPr>
          <p:spPr bwMode="auto">
            <a:xfrm>
              <a:off x="6610026" y="5189224"/>
              <a:ext cx="4596137" cy="1324841"/>
            </a:xfrm>
            <a:prstGeom prst="roundRect">
              <a:avLst>
                <a:gd name="adj" fmla="val 5063"/>
              </a:avLst>
            </a:prstGeom>
            <a:solidFill>
              <a:srgbClr val="0070C0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6FA67C-9C70-6244-93E2-75147439430D}"/>
                </a:ext>
              </a:extLst>
            </p:cNvPr>
            <p:cNvSpPr txBox="1"/>
            <p:nvPr/>
          </p:nvSpPr>
          <p:spPr>
            <a:xfrm>
              <a:off x="6705599" y="5359151"/>
              <a:ext cx="3434445" cy="994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000" b="1" dirty="0">
                  <a:solidFill>
                    <a:schemeClr val="bg1"/>
                  </a:solidFill>
                </a:rPr>
                <a:t>A reminder: </a:t>
              </a:r>
            </a:p>
            <a:p>
              <a:pPr>
                <a:lnSpc>
                  <a:spcPct val="95000"/>
                </a:lnSpc>
              </a:pPr>
              <a:r>
                <a:rPr lang="en-GB" sz="1600" dirty="0">
                  <a:solidFill>
                    <a:schemeClr val="bg1"/>
                  </a:solidFill>
                </a:rPr>
                <a:t>Euclidean property means that the distance follows the Pythagoras formula.</a:t>
              </a:r>
              <a:endParaRPr lang="en-GB" sz="16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170CA1A-E1F1-3C49-92A4-A57E95CEF891}"/>
                </a:ext>
              </a:extLst>
            </p:cNvPr>
            <p:cNvGrpSpPr/>
            <p:nvPr/>
          </p:nvGrpSpPr>
          <p:grpSpPr>
            <a:xfrm>
              <a:off x="9918126" y="5273659"/>
              <a:ext cx="1245339" cy="1165102"/>
              <a:chOff x="9918126" y="5281922"/>
              <a:chExt cx="1245339" cy="116510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616A72-8337-9143-8DC3-BA5F55BCDD32}"/>
                  </a:ext>
                </a:extLst>
              </p:cNvPr>
              <p:cNvSpPr txBox="1"/>
              <p:nvPr/>
            </p:nvSpPr>
            <p:spPr>
              <a:xfrm flipH="1">
                <a:off x="10456128" y="6213114"/>
                <a:ext cx="170481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15018F-5233-924F-9D1A-F19DFC18A924}"/>
                  </a:ext>
                </a:extLst>
              </p:cNvPr>
              <p:cNvSpPr txBox="1"/>
              <p:nvPr/>
            </p:nvSpPr>
            <p:spPr>
              <a:xfrm flipH="1">
                <a:off x="10992984" y="5281922"/>
                <a:ext cx="170481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13722C-313E-F24F-B54C-FAEB35EC6F5E}"/>
                  </a:ext>
                </a:extLst>
              </p:cNvPr>
              <p:cNvSpPr txBox="1"/>
              <p:nvPr/>
            </p:nvSpPr>
            <p:spPr>
              <a:xfrm flipH="1">
                <a:off x="9918126" y="5281922"/>
                <a:ext cx="170481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FDA9499-DE22-6A4B-BA7A-BC4DCD04F6D7}"/>
                  </a:ext>
                </a:extLst>
              </p:cNvPr>
              <p:cNvCxnSpPr>
                <a:stCxn id="54" idx="3"/>
                <a:endCxn id="56" idx="2"/>
              </p:cNvCxnSpPr>
              <p:nvPr/>
            </p:nvCxnSpPr>
            <p:spPr bwMode="auto">
              <a:xfrm flipH="1" flipV="1">
                <a:off x="10003366" y="5515832"/>
                <a:ext cx="452762" cy="814237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51BE762-5B5A-7841-8EB8-51F8206E14B9}"/>
                  </a:ext>
                </a:extLst>
              </p:cNvPr>
              <p:cNvCxnSpPr>
                <a:cxnSpLocks/>
                <a:stCxn id="54" idx="1"/>
                <a:endCxn id="55" idx="2"/>
              </p:cNvCxnSpPr>
              <p:nvPr/>
            </p:nvCxnSpPr>
            <p:spPr bwMode="auto">
              <a:xfrm flipV="1">
                <a:off x="10626609" y="5515832"/>
                <a:ext cx="451615" cy="814237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AD710F5-9C29-5649-867A-31E88FFAE89D}"/>
                  </a:ext>
                </a:extLst>
              </p:cNvPr>
              <p:cNvCxnSpPr>
                <a:cxnSpLocks/>
                <a:stCxn id="56" idx="1"/>
                <a:endCxn id="55" idx="3"/>
              </p:cNvCxnSpPr>
              <p:nvPr/>
            </p:nvCxnSpPr>
            <p:spPr bwMode="auto">
              <a:xfrm>
                <a:off x="10088607" y="5398877"/>
                <a:ext cx="904377" cy="0"/>
              </a:xfrm>
              <a:prstGeom prst="straightConnector1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dash"/>
                <a:round/>
                <a:headEnd type="triangle" w="med" len="me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7598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Is my distance Euclidean</a:t>
            </a:r>
            <a:endParaRPr lang="en-GB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5189B-9EF0-D940-BD54-15455B06DDE1}"/>
              </a:ext>
            </a:extLst>
          </p:cNvPr>
          <p:cNvSpPr/>
          <p:nvPr/>
        </p:nvSpPr>
        <p:spPr>
          <a:xfrm>
            <a:off x="867305" y="1958975"/>
            <a:ext cx="7049029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adespatial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=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as.matrix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mite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10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])  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 No column has a sum of 0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#Example 1: compute Hellinger distance for mat1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D.out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adespatial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dist.ldc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hellinger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Info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--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coefficient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Euclidean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D.out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#Example 2: compute percentage difference dissimilarity for mat2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D.out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adespatial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dist.ldc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percentdiff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Info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--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this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coefficient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sqrt(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would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Euclidean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D.out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ade4::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(sqrt(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D.out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B5760C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D621-66A0-6543-B156-EE8C0A569BB2}"/>
              </a:ext>
            </a:extLst>
          </p:cNvPr>
          <p:cNvSpPr txBox="1"/>
          <p:nvPr/>
        </p:nvSpPr>
        <p:spPr>
          <a:xfrm>
            <a:off x="8668513" y="3190357"/>
            <a:ext cx="2921000" cy="877163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In this case the distances for this community data are Euclidean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44D4D-0958-E34B-92A6-C2D46DEC86CC}"/>
              </a:ext>
            </a:extLst>
          </p:cNvPr>
          <p:cNvSpPr txBox="1"/>
          <p:nvPr/>
        </p:nvSpPr>
        <p:spPr>
          <a:xfrm>
            <a:off x="8668513" y="4430529"/>
            <a:ext cx="2921000" cy="1754326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In this case the distances for this community data are </a:t>
            </a:r>
            <a:r>
              <a:rPr lang="en-GB" sz="2000" b="1" dirty="0">
                <a:latin typeface="+mn-lt"/>
              </a:rPr>
              <a:t>NOT</a:t>
            </a:r>
            <a:r>
              <a:rPr lang="en-GB" sz="2000" dirty="0">
                <a:latin typeface="+mn-lt"/>
              </a:rPr>
              <a:t> Euclidean</a:t>
            </a:r>
          </a:p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but becomes </a:t>
            </a:r>
            <a:r>
              <a:rPr lang="en-GB" sz="2000" dirty="0"/>
              <a:t>Euclidean after the suggested transformation</a:t>
            </a:r>
            <a:endParaRPr lang="en-GB" sz="2000" dirty="0">
              <a:latin typeface="+mn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5C27FA-FB7C-B243-A241-93BC92BB14A5}"/>
              </a:ext>
            </a:extLst>
          </p:cNvPr>
          <p:cNvSpPr/>
          <p:nvPr/>
        </p:nvSpPr>
        <p:spPr bwMode="auto">
          <a:xfrm>
            <a:off x="753534" y="3077765"/>
            <a:ext cx="6934199" cy="1102349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372D12-CA73-FD42-A0DA-0755AD0AECE1}"/>
              </a:ext>
            </a:extLst>
          </p:cNvPr>
          <p:cNvSpPr/>
          <p:nvPr/>
        </p:nvSpPr>
        <p:spPr bwMode="auto">
          <a:xfrm>
            <a:off x="753534" y="4357093"/>
            <a:ext cx="6934199" cy="190119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757B10-B0B2-CA4F-906B-955AB5237BCC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 bwMode="auto">
          <a:xfrm flipH="1">
            <a:off x="7687733" y="3628939"/>
            <a:ext cx="980780" cy="1"/>
          </a:xfrm>
          <a:prstGeom prst="straightConnector1">
            <a:avLst/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4E12F0-A04B-4641-B9A1-44E89F9C66F9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 bwMode="auto">
          <a:xfrm flipH="1">
            <a:off x="7687733" y="5307692"/>
            <a:ext cx="980780" cy="0"/>
          </a:xfrm>
          <a:prstGeom prst="straightConnector1">
            <a:avLst/>
          </a:prstGeom>
          <a:solidFill>
            <a:schemeClr val="accent2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873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2F0B3-AB8B-F84E-8D89-56E3696C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r>
              <a:rPr lang="en-GB" sz="2800" dirty="0"/>
              <a:t>Like PCA/CA there are multiple options</a:t>
            </a:r>
          </a:p>
          <a:p>
            <a:endParaRPr lang="en-GB" sz="2800" dirty="0"/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cmdscale</a:t>
            </a:r>
            <a:r>
              <a:rPr lang="en-GB" sz="2800" dirty="0"/>
              <a:t> from the package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vegan</a:t>
            </a:r>
          </a:p>
          <a:p>
            <a:pPr lvl="2"/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</a:t>
            </a:r>
            <a:r>
              <a:rPr lang="en-GB" sz="2800" dirty="0"/>
              <a:t> from the package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ecodist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pcoa</a:t>
            </a:r>
            <a:r>
              <a:rPr lang="en-GB" sz="2800" dirty="0"/>
              <a:t> from the package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2C5E2-66A2-F24B-8204-848D8BC8D5B8}"/>
              </a:ext>
            </a:extLst>
          </p:cNvPr>
          <p:cNvSpPr txBox="1"/>
          <p:nvPr/>
        </p:nvSpPr>
        <p:spPr>
          <a:xfrm>
            <a:off x="8738400" y="3619605"/>
            <a:ext cx="2738963" cy="122802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All these use as an input a distance matrix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ECB267-C9C3-8342-A603-884B0AD54085}"/>
              </a:ext>
            </a:extLst>
          </p:cNvPr>
          <p:cNvSpPr/>
          <p:nvPr/>
        </p:nvSpPr>
        <p:spPr bwMode="auto">
          <a:xfrm>
            <a:off x="985838" y="2746300"/>
            <a:ext cx="7010680" cy="2991109"/>
          </a:xfrm>
          <a:prstGeom prst="roundRect">
            <a:avLst/>
          </a:prstGeom>
          <a:noFill/>
          <a:ln w="635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D6A220-5C41-3740-B5D6-4DFAF65D1F5A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auto">
          <a:xfrm flipH="1">
            <a:off x="7996518" y="4233619"/>
            <a:ext cx="741882" cy="8236"/>
          </a:xfrm>
          <a:prstGeom prst="straightConnector1">
            <a:avLst/>
          </a:prstGeom>
          <a:solidFill>
            <a:schemeClr val="accent2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E8139-CD98-6348-8608-5E83E83C5AC3}"/>
              </a:ext>
            </a:extLst>
          </p:cNvPr>
          <p:cNvSpPr/>
          <p:nvPr/>
        </p:nvSpPr>
        <p:spPr>
          <a:xfrm>
            <a:off x="8755301" y="4949159"/>
            <a:ext cx="2447686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My preferred option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3FC8E1-736D-D34D-A28B-1744A3454AAF}"/>
              </a:ext>
            </a:extLst>
          </p:cNvPr>
          <p:cNvSpPr/>
          <p:nvPr/>
        </p:nvSpPr>
        <p:spPr bwMode="auto">
          <a:xfrm>
            <a:off x="1182143" y="4789336"/>
            <a:ext cx="6061348" cy="694509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9E945B-A917-424C-983F-2BB58C1E866B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 bwMode="auto">
          <a:xfrm flipH="1" flipV="1">
            <a:off x="7243491" y="5136591"/>
            <a:ext cx="1511810" cy="12623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9721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2F0B3-AB8B-F84E-8D89-56E3696C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/>
          <a:p>
            <a:r>
              <a:rPr lang="en-GB" sz="2800" dirty="0"/>
              <a:t>Like PCA there are multiple options</a:t>
            </a:r>
          </a:p>
          <a:p>
            <a:endParaRPr lang="en-GB" sz="2800" dirty="0"/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cmdscale</a:t>
            </a:r>
            <a:r>
              <a:rPr lang="en-GB" sz="2800" dirty="0"/>
              <a:t> from the package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vegan</a:t>
            </a:r>
          </a:p>
          <a:p>
            <a:pPr lvl="1"/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</a:t>
            </a:r>
            <a:r>
              <a:rPr lang="en-GB" sz="2800" dirty="0"/>
              <a:t> from the package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ecodist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pcoa</a:t>
            </a:r>
            <a:r>
              <a:rPr lang="en-GB" sz="2800" dirty="0"/>
              <a:t> from the package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FE32-E749-3E4D-B119-35F1A9C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338B-0433-A647-BD98-F7FA5E018081}" type="datetime1">
              <a:rPr lang="en-GB" smtClean="0"/>
              <a:t>29/11/2022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D98740-06E9-0546-B214-2C0C44C37D16}"/>
              </a:ext>
            </a:extLst>
          </p:cNvPr>
          <p:cNvSpPr/>
          <p:nvPr/>
        </p:nvSpPr>
        <p:spPr>
          <a:xfrm>
            <a:off x="7949546" y="3482269"/>
            <a:ext cx="3668713" cy="181588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cs typeface="Courier New" panose="02070309020205020404" pitchFamily="49" charset="0"/>
              </a:rPr>
              <a:t>Can directly specify a correction methods for negative eigenvalues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8CB706-F796-3F42-A3E3-8F561E38DC06}"/>
              </a:ext>
            </a:extLst>
          </p:cNvPr>
          <p:cNvSpPr/>
          <p:nvPr/>
        </p:nvSpPr>
        <p:spPr bwMode="auto">
          <a:xfrm>
            <a:off x="982662" y="3735546"/>
            <a:ext cx="6102911" cy="1309328"/>
          </a:xfrm>
          <a:prstGeom prst="roundRect">
            <a:avLst/>
          </a:prstGeom>
          <a:noFill/>
          <a:ln w="635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7D2D58-4BB9-0B4A-93E6-3F02451A0A89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 bwMode="auto">
          <a:xfrm flipH="1">
            <a:off x="7085573" y="4390210"/>
            <a:ext cx="863973" cy="0"/>
          </a:xfrm>
          <a:prstGeom prst="straightConnector1">
            <a:avLst/>
          </a:prstGeom>
          <a:solidFill>
            <a:schemeClr val="accent2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22279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7FFBC-2535-CD4A-88AA-5855E1464902}"/>
              </a:ext>
            </a:extLst>
          </p:cNvPr>
          <p:cNvSpPr/>
          <p:nvPr/>
        </p:nvSpPr>
        <p:spPr>
          <a:xfrm>
            <a:off x="985838" y="1971455"/>
            <a:ext cx="7997388" cy="42780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+vegdist(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pcoa.V1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cmdscale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	           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(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nrow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 -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	           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=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TRUE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str(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pcoa.V1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0.177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-0.517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-0.624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-0.585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-0.314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attr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(*,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9E0003"/>
                </a:solidFill>
                <a:latin typeface="Courier New" panose="02070309020205020404" pitchFamily="49" charset="0"/>
              </a:rPr>
              <a:t>dimnames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 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"18"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"15"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"24"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"27"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$ :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NULL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eig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5.42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3.62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1.42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  : </a:t>
            </a:r>
            <a:r>
              <a:rPr lang="en-GB" sz="1600" dirty="0">
                <a:solidFill>
                  <a:srgbClr val="B5760C"/>
                </a:solidFill>
                <a:latin typeface="Courier New" panose="02070309020205020404" pitchFamily="49" charset="0"/>
              </a:rPr>
              <a:t>NULL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   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GOF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  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endParaRPr lang="en-GB" sz="1600" dirty="0">
              <a:solidFill>
                <a:srgbClr val="060087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E62C36-EC25-2A46-B167-3A70BB708F78}"/>
              </a:ext>
            </a:extLst>
          </p:cNvPr>
          <p:cNvSpPr/>
          <p:nvPr/>
        </p:nvSpPr>
        <p:spPr>
          <a:xfrm>
            <a:off x="9244484" y="2522957"/>
            <a:ext cx="2628429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positions in a </a:t>
            </a:r>
            <a:r>
              <a:rPr lang="en-GB" sz="2000" dirty="0" err="1"/>
              <a:t>PCoA</a:t>
            </a:r>
            <a:r>
              <a:rPr lang="en-GB" sz="2000" dirty="0"/>
              <a:t> space with 24 dimensions (the same number of sites.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F30672-820F-1041-B744-4F0B9409B842}"/>
              </a:ext>
            </a:extLst>
          </p:cNvPr>
          <p:cNvSpPr/>
          <p:nvPr/>
        </p:nvSpPr>
        <p:spPr bwMode="auto">
          <a:xfrm>
            <a:off x="1118117" y="3938954"/>
            <a:ext cx="7654094" cy="422032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650E80-61F1-2B49-A5C8-E96C16FB4CB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 bwMode="auto">
          <a:xfrm flipH="1">
            <a:off x="8772211" y="3184677"/>
            <a:ext cx="472273" cy="96529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261DE9-5537-0341-8F17-95C767956D3D}"/>
              </a:ext>
            </a:extLst>
          </p:cNvPr>
          <p:cNvSpPr/>
          <p:nvPr/>
        </p:nvSpPr>
        <p:spPr bwMode="auto">
          <a:xfrm>
            <a:off x="985838" y="5113233"/>
            <a:ext cx="7379469" cy="32338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D51F9B-77D1-DE47-AC39-63AE08C1FC85}"/>
              </a:ext>
            </a:extLst>
          </p:cNvPr>
          <p:cNvSpPr/>
          <p:nvPr/>
        </p:nvSpPr>
        <p:spPr>
          <a:xfrm>
            <a:off x="9256870" y="4874817"/>
            <a:ext cx="244768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Eigenvalues.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12F12-6AF9-1746-A79B-091B4BD8DF5A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 bwMode="auto">
          <a:xfrm flipH="1">
            <a:off x="8365307" y="5074872"/>
            <a:ext cx="891563" cy="200055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163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Ordination</a:t>
            </a:r>
            <a:br>
              <a:rPr lang="en-GB" sz="4800" dirty="0"/>
            </a:br>
            <a:r>
              <a:rPr lang="en-GB" sz="4400" b="0" dirty="0"/>
              <a:t>Why go to all the trouble?</a:t>
            </a:r>
            <a:endParaRPr lang="en-GB" sz="4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9" y="1960079"/>
            <a:ext cx="5108574" cy="43522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Variable reduction: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Reduce the number of dimensions to a more manageable number while…</a:t>
            </a:r>
          </a:p>
          <a:p>
            <a:pPr lvl="2">
              <a:lnSpc>
                <a:spcPct val="100000"/>
              </a:lnSpc>
            </a:pPr>
            <a:r>
              <a:rPr lang="en-GB" sz="2400" dirty="0"/>
              <a:t>Minimising (in some way) distortion in the data.</a:t>
            </a:r>
          </a:p>
          <a:p>
            <a:pPr lvl="2">
              <a:lnSpc>
                <a:spcPct val="100000"/>
              </a:lnSpc>
            </a:pPr>
            <a:r>
              <a:rPr lang="en-GB" sz="2400" dirty="0"/>
              <a:t>Maximising (in some way) the resulting information.</a:t>
            </a:r>
          </a:p>
          <a:p>
            <a:pPr>
              <a:lnSpc>
                <a:spcPct val="100000"/>
              </a:lnSpc>
              <a:buNone/>
            </a:pP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A185F-FCF0-2285-3AE3-004156CC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12" y="2625764"/>
            <a:ext cx="5219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9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7FFBC-2535-CD4A-88AA-5855E1464902}"/>
              </a:ext>
            </a:extLst>
          </p:cNvPr>
          <p:cNvSpPr/>
          <p:nvPr/>
        </p:nvSpPr>
        <p:spPr>
          <a:xfrm>
            <a:off x="985837" y="1971455"/>
            <a:ext cx="761555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+vegdist(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ade4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+1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pcoa.V2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ecodist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::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pco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str(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pcoa.V2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5.42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3.62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1.59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1.42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1.1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vectors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0.0326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-0.0954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-0.1152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-0.108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B4213"/>
                </a:solidFill>
                <a:latin typeface="Courier New" panose="02070309020205020404" pitchFamily="49" charset="0"/>
              </a:rPr>
              <a:t>-0.058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6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 - </a:t>
            </a:r>
            <a:r>
              <a:rPr lang="en-GB" sz="16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attr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(*,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"class"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)=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6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9E0003"/>
                </a:solidFill>
                <a:latin typeface="Courier New" panose="02070309020205020404" pitchFamily="49" charset="0"/>
              </a:rPr>
              <a:t>"eigen"</a:t>
            </a:r>
            <a:endParaRPr lang="en-GB" sz="1600" dirty="0">
              <a:solidFill>
                <a:srgbClr val="060087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E62C36-EC25-2A46-B167-3A70BB708F78}"/>
              </a:ext>
            </a:extLst>
          </p:cNvPr>
          <p:cNvSpPr/>
          <p:nvPr/>
        </p:nvSpPr>
        <p:spPr>
          <a:xfrm>
            <a:off x="8849064" y="4361904"/>
            <a:ext cx="2447686" cy="163121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positions in a </a:t>
            </a:r>
            <a:r>
              <a:rPr lang="en-GB" sz="2000" dirty="0" err="1"/>
              <a:t>PCoA</a:t>
            </a:r>
            <a:r>
              <a:rPr lang="en-GB" sz="2000" dirty="0"/>
              <a:t> space with 24 dimensions (the same number of sites.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F30672-820F-1041-B744-4F0B9409B842}"/>
              </a:ext>
            </a:extLst>
          </p:cNvPr>
          <p:cNvSpPr/>
          <p:nvPr/>
        </p:nvSpPr>
        <p:spPr bwMode="auto">
          <a:xfrm>
            <a:off x="985838" y="4370905"/>
            <a:ext cx="7379469" cy="848127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650E80-61F1-2B49-A5C8-E96C16FB4CB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 bwMode="auto">
          <a:xfrm flipH="1" flipV="1">
            <a:off x="8365307" y="4794969"/>
            <a:ext cx="483757" cy="382543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261DE9-5537-0341-8F17-95C767956D3D}"/>
              </a:ext>
            </a:extLst>
          </p:cNvPr>
          <p:cNvSpPr/>
          <p:nvPr/>
        </p:nvSpPr>
        <p:spPr bwMode="auto">
          <a:xfrm>
            <a:off x="985838" y="3912057"/>
            <a:ext cx="7379469" cy="32338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D51F9B-77D1-DE47-AC39-63AE08C1FC85}"/>
              </a:ext>
            </a:extLst>
          </p:cNvPr>
          <p:cNvSpPr/>
          <p:nvPr/>
        </p:nvSpPr>
        <p:spPr>
          <a:xfrm>
            <a:off x="8938642" y="3017895"/>
            <a:ext cx="244768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Eigenvalues.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12F12-6AF9-1746-A79B-091B4BD8DF5A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 bwMode="auto">
          <a:xfrm flipH="1">
            <a:off x="8365307" y="3217950"/>
            <a:ext cx="573335" cy="855801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4632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7FFBC-2535-CD4A-88AA-5855E1464902}"/>
              </a:ext>
            </a:extLst>
          </p:cNvPr>
          <p:cNvSpPr/>
          <p:nvPr/>
        </p:nvSpPr>
        <p:spPr>
          <a:xfrm>
            <a:off x="985838" y="1971455"/>
            <a:ext cx="8158162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3E3E3E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+vegdist(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)^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ade4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is.euclid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+1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pcoa.V3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&lt;-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ape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::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pcoa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spe.bray.LinCor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str(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pcoa.V3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correction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"none"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"1"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note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"There were no negative eigenvalues. No correction was applied"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values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  :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data.frame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obs.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variables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Eigenvalues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5.42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3.62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1.59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1.42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1.1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Relative_eig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0.2371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0.1584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0.0696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0.048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Broken_stick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0.1624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0.1189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0.0971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0.0827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0.0718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Cumul_eig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0.237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0.395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0.465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0.527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0.575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Cumul_br_stick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0.162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0.281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0.378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0.461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0.533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vectors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0.177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-0.517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-0.624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-0.585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-0.314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B421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attr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(*,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dimnames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"18"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"15"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"24"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"27"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$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[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: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23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"Axis.1"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"Axis.2"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"Axis.3"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"Axis.4"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GB" sz="1400" dirty="0">
              <a:solidFill>
                <a:srgbClr val="9E0003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$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trace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    :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</a:rPr>
              <a:t>22.9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 - </a:t>
            </a: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</a:rPr>
              <a:t>attr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(*,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"class"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)=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</a:rPr>
              <a:t>pcoa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</a:rPr>
              <a:t>"</a:t>
            </a:r>
            <a:endParaRPr lang="en-GB" sz="1400" dirty="0">
              <a:solidFill>
                <a:srgbClr val="060087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E62C36-EC25-2A46-B167-3A70BB708F78}"/>
              </a:ext>
            </a:extLst>
          </p:cNvPr>
          <p:cNvSpPr/>
          <p:nvPr/>
        </p:nvSpPr>
        <p:spPr>
          <a:xfrm>
            <a:off x="9202554" y="3898027"/>
            <a:ext cx="2447686" cy="163121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positions in a </a:t>
            </a:r>
            <a:r>
              <a:rPr lang="en-GB" sz="2000" dirty="0" err="1"/>
              <a:t>PCoA</a:t>
            </a:r>
            <a:r>
              <a:rPr lang="en-GB" sz="2000" dirty="0"/>
              <a:t> space with 24 dimensions (the same number of sites.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F30672-820F-1041-B744-4F0B9409B842}"/>
              </a:ext>
            </a:extLst>
          </p:cNvPr>
          <p:cNvSpPr/>
          <p:nvPr/>
        </p:nvSpPr>
        <p:spPr bwMode="auto">
          <a:xfrm>
            <a:off x="1114043" y="4936790"/>
            <a:ext cx="7379469" cy="960773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650E80-61F1-2B49-A5C8-E96C16FB4CB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 bwMode="auto">
          <a:xfrm flipH="1">
            <a:off x="8493512" y="4713635"/>
            <a:ext cx="709042" cy="703542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261DE9-5537-0341-8F17-95C767956D3D}"/>
              </a:ext>
            </a:extLst>
          </p:cNvPr>
          <p:cNvSpPr/>
          <p:nvPr/>
        </p:nvSpPr>
        <p:spPr bwMode="auto">
          <a:xfrm>
            <a:off x="1114043" y="3829703"/>
            <a:ext cx="7379469" cy="323388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D51F9B-77D1-DE47-AC39-63AE08C1FC85}"/>
              </a:ext>
            </a:extLst>
          </p:cNvPr>
          <p:cNvSpPr/>
          <p:nvPr/>
        </p:nvSpPr>
        <p:spPr>
          <a:xfrm>
            <a:off x="9194317" y="3219364"/>
            <a:ext cx="244768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Eigenvalues.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12F12-6AF9-1746-A79B-091B4BD8DF5A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 bwMode="auto">
          <a:xfrm flipH="1">
            <a:off x="8493512" y="3419419"/>
            <a:ext cx="700805" cy="571978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1221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15C4-E40E-764A-BB9E-2D05833D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Principle Coordinates Analyses</a:t>
            </a:r>
            <a:br>
              <a:rPr lang="en-GB" sz="4800" dirty="0"/>
            </a:br>
            <a:r>
              <a:rPr lang="en-GB" sz="4400" b="0" dirty="0"/>
              <a:t>implementing it in R</a:t>
            </a:r>
            <a:endParaRPr lang="en-GB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55D14-436F-6D4A-A37B-17DAE3CF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1" y="1958975"/>
            <a:ext cx="9090561" cy="303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210BB-4074-C143-9602-918165E918E6}"/>
              </a:ext>
            </a:extLst>
          </p:cNvPr>
          <p:cNvSpPr txBox="1"/>
          <p:nvPr/>
        </p:nvSpPr>
        <p:spPr>
          <a:xfrm>
            <a:off x="838101" y="5234731"/>
            <a:ext cx="9019332" cy="8186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solidFill>
                  <a:srgbClr val="FF0000"/>
                </a:solidFill>
                <a:latin typeface="+mn-lt"/>
              </a:rPr>
              <a:t>All three approaches return the same ordination and eigen values  but the scaling is different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457CF-5BDA-7E4F-925C-989DF14322AD}"/>
              </a:ext>
            </a:extLst>
          </p:cNvPr>
          <p:cNvSpPr txBox="1"/>
          <p:nvPr/>
        </p:nvSpPr>
        <p:spPr>
          <a:xfrm>
            <a:off x="10070275" y="2596906"/>
            <a:ext cx="1802638" cy="17543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latin typeface="+mn-lt"/>
              </a:rPr>
              <a:t>The proximity between points represents how similar is the composition of these</a:t>
            </a:r>
          </a:p>
        </p:txBody>
      </p:sp>
    </p:spTree>
    <p:extLst>
      <p:ext uri="{BB962C8B-B14F-4D97-AF65-F5344CB8AC3E}">
        <p14:creationId xmlns:p14="http://schemas.microsoft.com/office/powerpoint/2010/main" val="1946379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move on?</a:t>
            </a:r>
          </a:p>
        </p:txBody>
      </p:sp>
    </p:spTree>
    <p:extLst>
      <p:ext uri="{BB962C8B-B14F-4D97-AF65-F5344CB8AC3E}">
        <p14:creationId xmlns:p14="http://schemas.microsoft.com/office/powerpoint/2010/main" val="421054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(non) metric multidimensional scaling – (N)</a:t>
            </a:r>
            <a:r>
              <a:rPr lang="en-GB" sz="4800" dirty="0" err="1"/>
              <a:t>mDS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9411" y="1685456"/>
            <a:ext cx="7216752" cy="892632"/>
          </a:xfrm>
          <a:solidFill>
            <a:srgbClr val="00B0F0"/>
          </a:solidFill>
        </p:spPr>
        <p:txBody>
          <a:bodyPr>
            <a:normAutofit fontScale="85000" lnSpcReduction="1000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799" dirty="0">
                <a:solidFill>
                  <a:srgbClr val="FF0000"/>
                </a:solidFill>
              </a:rPr>
              <a:t>Like </a:t>
            </a:r>
            <a:r>
              <a:rPr lang="en-GB" sz="2799" dirty="0" err="1">
                <a:solidFill>
                  <a:srgbClr val="FF0000"/>
                </a:solidFill>
              </a:rPr>
              <a:t>PCoA</a:t>
            </a:r>
            <a:r>
              <a:rPr lang="en-GB" sz="2799" dirty="0">
                <a:solidFill>
                  <a:srgbClr val="FF0000"/>
                </a:solidFill>
              </a:rPr>
              <a:t>, the goal here is visualization that maintains the original distances as well as possible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21" y="2578088"/>
            <a:ext cx="8862292" cy="2844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8483" y="5529998"/>
            <a:ext cx="7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This transformation aims to rescale the original differences </a:t>
            </a:r>
            <a:r>
              <a:rPr lang="en-GB" sz="2000" b="1" dirty="0"/>
              <a:t>into a predefine number of axes </a:t>
            </a:r>
            <a:r>
              <a:rPr lang="en-GB" sz="2000" dirty="0"/>
              <a:t>by minimizing the stress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5804249" y="3042009"/>
            <a:ext cx="386067" cy="4482060"/>
          </a:xfrm>
          <a:prstGeom prst="rightBrace">
            <a:avLst>
              <a:gd name="adj1" fmla="val 32629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28175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Metric (nonmetric) multidimensional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What is stress?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Squared differences between </a:t>
            </a:r>
            <a:r>
              <a:rPr lang="en-US" sz="2800" b="1" dirty="0">
                <a:solidFill>
                  <a:srgbClr val="0070C0"/>
                </a:solidFill>
              </a:rPr>
              <a:t>original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C000"/>
                </a:solidFill>
              </a:rPr>
              <a:t>new</a:t>
            </a:r>
            <a:r>
              <a:rPr lang="en-US" sz="2800" dirty="0"/>
              <a:t> distances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How to visualize stress?</a:t>
            </a:r>
            <a:r>
              <a:rPr lang="en-US" sz="2800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5183" b="26860"/>
          <a:stretch/>
        </p:blipFill>
        <p:spPr>
          <a:xfrm>
            <a:off x="5055607" y="2599765"/>
            <a:ext cx="5290406" cy="15255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66" y="4125295"/>
            <a:ext cx="6792559" cy="22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26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(N)</a:t>
            </a:r>
            <a:r>
              <a:rPr lang="en-GB" sz="4800" dirty="0" err="1"/>
              <a:t>mDS</a:t>
            </a:r>
            <a:r>
              <a:rPr lang="en-GB" sz="4800" dirty="0"/>
              <a:t> - </a:t>
            </a:r>
            <a:r>
              <a:rPr lang="en-GB" sz="4800" b="0" dirty="0"/>
              <a:t>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Metric multidimensional scaling</a:t>
            </a:r>
          </a:p>
          <a:p>
            <a:pPr lvl="1"/>
            <a:r>
              <a:rPr lang="en-GB" sz="2400" dirty="0"/>
              <a:t>Optimization procedure to a variety of loss functions (i.e., </a:t>
            </a:r>
            <a:r>
              <a:rPr lang="en-GB" sz="2400" i="1" dirty="0"/>
              <a:t>stress</a:t>
            </a:r>
            <a:r>
              <a:rPr lang="en-GB" sz="2400" dirty="0"/>
              <a:t>) which is often minimized using a procedure called </a:t>
            </a:r>
            <a:r>
              <a:rPr lang="en-GB" sz="2400" b="1" dirty="0"/>
              <a:t>stress majorization</a:t>
            </a:r>
            <a:r>
              <a:rPr lang="en-GB" sz="2400" dirty="0"/>
              <a:t>.</a:t>
            </a:r>
          </a:p>
          <a:p>
            <a:endParaRPr lang="en-GB" sz="2800" b="1" dirty="0"/>
          </a:p>
          <a:p>
            <a:r>
              <a:rPr lang="en-GB" sz="2800" b="1" dirty="0"/>
              <a:t>Non-metric multidimensional scaling</a:t>
            </a:r>
          </a:p>
          <a:p>
            <a:pPr lvl="1"/>
            <a:r>
              <a:rPr lang="en-GB" sz="2400" dirty="0"/>
              <a:t>Optimization procedure based on a non-parametric monotonic relationship between the dissimilarities in the item-item matrix and the Euclidean distances between items</a:t>
            </a:r>
          </a:p>
        </p:txBody>
      </p:sp>
    </p:spTree>
    <p:extLst>
      <p:ext uri="{BB962C8B-B14F-4D97-AF65-F5344CB8AC3E}">
        <p14:creationId xmlns:p14="http://schemas.microsoft.com/office/powerpoint/2010/main" val="2247027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An Important point (n)MDS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The first axis is not necessarily the most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first axis of a 2D (N)MDS is NOT the same as the first axis of a 3D (N)MDS</a:t>
            </a:r>
          </a:p>
          <a:p>
            <a:pPr lvl="1"/>
            <a:r>
              <a:rPr lang="en-GB" sz="2400" dirty="0"/>
              <a:t>The number of axes you choose at the beginning matters!</a:t>
            </a:r>
          </a:p>
          <a:p>
            <a:pPr lvl="2"/>
            <a:r>
              <a:rPr lang="en-GB" sz="2400" dirty="0"/>
              <a:t>This is an argument in the function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more axes reduces the stress.</a:t>
            </a:r>
          </a:p>
          <a:p>
            <a:pPr lvl="2"/>
            <a:endParaRPr lang="en-GB" sz="2400" dirty="0"/>
          </a:p>
          <a:p>
            <a:pPr lvl="1"/>
            <a:r>
              <a:rPr lang="en-GB" sz="2400" dirty="0"/>
              <a:t>(N)</a:t>
            </a:r>
            <a:r>
              <a:rPr lang="en-GB" sz="2400" dirty="0" err="1"/>
              <a:t>MDS’ing</a:t>
            </a:r>
            <a:r>
              <a:rPr lang="en-GB" sz="2400" dirty="0"/>
              <a:t> your data twice could produce different results </a:t>
            </a:r>
            <a:r>
              <a:rPr lang="en-GB" sz="2400" dirty="0">
                <a:sym typeface="Wingdings" pitchFamily="2" charset="2"/>
              </a:rPr>
              <a:t>as </a:t>
            </a:r>
            <a:r>
              <a:rPr lang="en-GB" sz="2400" dirty="0"/>
              <a:t>t</a:t>
            </a:r>
            <a:r>
              <a:rPr lang="en-GB" sz="2400" dirty="0">
                <a:sym typeface="Wingdings"/>
              </a:rPr>
              <a:t>he optimisation done using iterative process not an analytical solution.</a:t>
            </a:r>
            <a:endParaRPr lang="en-GB" sz="24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61590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(N)</a:t>
            </a:r>
            <a:r>
              <a:rPr lang="en-GB" sz="4800" dirty="0" err="1"/>
              <a:t>mDS</a:t>
            </a:r>
            <a:r>
              <a:rPr lang="en-GB" sz="4800" dirty="0"/>
              <a:t> - </a:t>
            </a:r>
            <a:r>
              <a:rPr lang="en-GB" sz="4800" b="0" dirty="0"/>
              <a:t>implementing it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811" y="4336329"/>
            <a:ext cx="5400601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Alternative functions: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metaMDS</a:t>
            </a:r>
            <a:r>
              <a:rPr lang="en-GB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GB" sz="2000" dirty="0">
                <a:ea typeface="Courier New" charset="0"/>
                <a:cs typeface="Courier New" charset="0"/>
              </a:rPr>
              <a:t>in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vegan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>
                <a:latin typeface="+mn-lt"/>
                <a:ea typeface="Courier New" charset="0"/>
                <a:cs typeface="Courier New" charset="0"/>
              </a:rPr>
              <a:t>package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NMDS() </a:t>
            </a:r>
            <a:r>
              <a:rPr lang="en-GB" sz="2000" dirty="0">
                <a:ea typeface="Courier New" charset="0"/>
                <a:cs typeface="Courier New" charset="0"/>
              </a:rPr>
              <a:t>in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ecodist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>
                <a:ea typeface="Courier New" charset="0"/>
                <a:cs typeface="Courier New" charset="0"/>
              </a:rPr>
              <a:t>package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GB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isoMDS</a:t>
            </a:r>
            <a:r>
              <a:rPr lang="en-GB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GB" sz="2000" dirty="0">
                <a:ea typeface="Courier New" charset="0"/>
                <a:cs typeface="Courier New" charset="0"/>
              </a:rPr>
              <a:t>in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MASS</a:t>
            </a:r>
            <a:r>
              <a:rPr lang="en-GB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2000" dirty="0">
                <a:ea typeface="Courier New" charset="0"/>
                <a:cs typeface="Courier New" charset="0"/>
              </a:rPr>
              <a:t>package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33DEE-0619-084A-97A6-A5A3C27FD83C}"/>
              </a:ext>
            </a:extLst>
          </p:cNvPr>
          <p:cNvSpPr/>
          <p:nvPr/>
        </p:nvSpPr>
        <p:spPr>
          <a:xfrm>
            <a:off x="693811" y="1552436"/>
            <a:ext cx="5400602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# 24 sites and 44 species</a:t>
            </a:r>
          </a:p>
          <a:p>
            <a:pPr>
              <a:lnSpc>
                <a:spcPct val="100000"/>
              </a:lnSpc>
            </a:pP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mds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metaMDS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       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9E0003"/>
                </a:solidFill>
                <a:latin typeface="Courier New" panose="02070309020205020404" pitchFamily="49" charset="0"/>
              </a:rPr>
              <a:t>"bray"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       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8E2B61-A60B-E940-A6EC-638EB1759A97}"/>
              </a:ext>
            </a:extLst>
          </p:cNvPr>
          <p:cNvSpPr txBox="1"/>
          <p:nvPr/>
        </p:nvSpPr>
        <p:spPr>
          <a:xfrm>
            <a:off x="7299140" y="5868084"/>
            <a:ext cx="341440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+mn-lt"/>
              </a:rPr>
              <a:t>1:1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637DD4-B253-FB40-8558-0A6D6EB9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27" y="1075121"/>
            <a:ext cx="5256212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2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(N)</a:t>
            </a:r>
            <a:r>
              <a:rPr lang="en-GB" sz="4800" dirty="0" err="1"/>
              <a:t>mDS</a:t>
            </a:r>
            <a:r>
              <a:rPr lang="en-GB" sz="4800" dirty="0"/>
              <a:t> </a:t>
            </a:r>
            <a:r>
              <a:rPr lang="en-GB" sz="4800" b="0" dirty="0"/>
              <a:t>- </a:t>
            </a:r>
            <a:r>
              <a:rPr lang="en-US" sz="4800" b="0" dirty="0"/>
              <a:t>Extracting the useful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CADCF-A9C7-7546-8131-8CD1B5F91715}"/>
              </a:ext>
            </a:extLst>
          </p:cNvPr>
          <p:cNvSpPr/>
          <p:nvPr/>
        </p:nvSpPr>
        <p:spPr>
          <a:xfrm>
            <a:off x="985838" y="1958975"/>
            <a:ext cx="4589153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require(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vegan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data(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 </a:t>
            </a:r>
            <a:r>
              <a:rPr lang="en-GB" sz="1800" dirty="0">
                <a:solidFill>
                  <a:srgbClr val="3E3E3E"/>
                </a:solidFill>
                <a:latin typeface="Courier New" panose="02070309020205020404" pitchFamily="49" charset="0"/>
              </a:rPr>
              <a:t># 24 sites and 44 species</a:t>
            </a:r>
          </a:p>
          <a:p>
            <a:pPr>
              <a:lnSpc>
                <a:spcPct val="100000"/>
              </a:lnSpc>
            </a:pP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mds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metaMDS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varespec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       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9E0003"/>
                </a:solidFill>
                <a:latin typeface="Courier New" panose="02070309020205020404" pitchFamily="49" charset="0"/>
              </a:rPr>
              <a:t>"bray"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,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            </a:t>
            </a:r>
            <a:r>
              <a:rPr lang="en-GB" sz="1800" dirty="0">
                <a:solidFill>
                  <a:srgbClr val="01154D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mds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stress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0.1825658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&gt;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mds</a:t>
            </a:r>
            <a:r>
              <a:rPr lang="en-GB" sz="1800" dirty="0" err="1">
                <a:solidFill>
                  <a:srgbClr val="060087"/>
                </a:solidFill>
                <a:latin typeface="Courier New" panose="02070309020205020404" pitchFamily="49" charset="0"/>
              </a:rPr>
              <a:t>$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         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MDS1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       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MDS2</a:t>
            </a:r>
            <a:endParaRPr lang="en-GB" sz="1800" dirty="0">
              <a:solidFill>
                <a:srgbClr val="060087"/>
              </a:solidFill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18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-0.121503616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-0.121104640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15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0.001263504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-0.099472058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24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0.238016961</a:t>
            </a:r>
            <a:r>
              <a:rPr lang="en-GB" sz="1800" dirty="0">
                <a:solidFill>
                  <a:srgbClr val="060087"/>
                </a:solidFill>
                <a:latin typeface="Courier New" panose="02070309020205020404" pitchFamily="49" charset="0"/>
              </a:rPr>
              <a:t>  </a:t>
            </a:r>
            <a:r>
              <a:rPr lang="en-GB" sz="1800" dirty="0">
                <a:solidFill>
                  <a:srgbClr val="0B4213"/>
                </a:solidFill>
                <a:latin typeface="Courier New" panose="02070309020205020404" pitchFamily="49" charset="0"/>
              </a:rPr>
              <a:t>0.441366552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7BBE1F-1794-8945-890F-9ECCC2AA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51" y="1228948"/>
            <a:ext cx="5340246" cy="53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Ordination</a:t>
            </a:r>
            <a:br>
              <a:rPr lang="en-GB" sz="4800" dirty="0"/>
            </a:br>
            <a:r>
              <a:rPr lang="en-GB" sz="4400" b="0" dirty="0"/>
              <a:t>Why go to all the trouble?</a:t>
            </a:r>
            <a:endParaRPr lang="en-GB" sz="4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960079"/>
            <a:ext cx="5108575" cy="43522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Solve problems of collinearity of the data: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ym typeface="Wingdings"/>
              </a:rPr>
              <a:t>New axes along which descriptors/objects are arranged are independent of each other…</a:t>
            </a:r>
          </a:p>
          <a:p>
            <a:pPr lvl="2">
              <a:lnSpc>
                <a:spcPct val="100000"/>
              </a:lnSpc>
            </a:pPr>
            <a:r>
              <a:rPr lang="en-GB" sz="2400" dirty="0">
                <a:sym typeface="Wingdings" pitchFamily="2" charset="2"/>
              </a:rPr>
              <a:t>can be used as predictors in a regression.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DDDB0-9678-5578-050A-602BA5C2E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9"/>
          <a:stretch/>
        </p:blipFill>
        <p:spPr>
          <a:xfrm>
            <a:off x="6819571" y="1846536"/>
            <a:ext cx="4073185" cy="4131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A6F6E-6652-CAF5-D5DC-837634A7E329}"/>
              </a:ext>
            </a:extLst>
          </p:cNvPr>
          <p:cNvSpPr txBox="1"/>
          <p:nvPr/>
        </p:nvSpPr>
        <p:spPr>
          <a:xfrm>
            <a:off x="9144740" y="4914486"/>
            <a:ext cx="1327759" cy="6140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PC-1 and PC-2 are independent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582105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18259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D135-1B4B-5445-B472-71DBCF08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FEC3-FF1A-814C-8775-0CC72B6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8531" lvl="5" indent="0">
              <a:spcBef>
                <a:spcPts val="1000"/>
              </a:spcBef>
              <a:buNone/>
            </a:pPr>
            <a:r>
              <a:rPr lang="en-GB" sz="2800" dirty="0"/>
              <a:t>Ordination is about </a:t>
            </a:r>
            <a:r>
              <a:rPr lang="en-GB" sz="2800" b="1" i="1" dirty="0"/>
              <a:t>arranging</a:t>
            </a:r>
            <a:r>
              <a:rPr lang="en-GB" sz="2800" i="1" dirty="0"/>
              <a:t> </a:t>
            </a:r>
            <a:r>
              <a:rPr lang="en-GB" sz="2800" dirty="0"/>
              <a:t>multivariate objects </a:t>
            </a:r>
          </a:p>
          <a:p>
            <a:pPr marL="562881" lvl="8" indent="-514350">
              <a:spcBef>
                <a:spcPts val="1000"/>
              </a:spcBef>
            </a:pPr>
            <a:r>
              <a:rPr lang="en-US" sz="2800" b="1" dirty="0"/>
              <a:t>Based on correlation/covariances: </a:t>
            </a:r>
            <a:r>
              <a:rPr lang="en-US" sz="2800" dirty="0"/>
              <a:t>PCA</a:t>
            </a:r>
          </a:p>
          <a:p>
            <a:pPr marL="562881" lvl="8" indent="-514350">
              <a:spcBef>
                <a:spcPts val="1000"/>
              </a:spcBef>
            </a:pPr>
            <a:r>
              <a:rPr lang="en-US" sz="2800" b="1" dirty="0"/>
              <a:t>Based on distances:</a:t>
            </a:r>
            <a:r>
              <a:rPr lang="en-US" sz="2800" dirty="0"/>
              <a:t> CA, </a:t>
            </a:r>
            <a:r>
              <a:rPr lang="en-US" sz="2800" dirty="0" err="1"/>
              <a:t>PCoA</a:t>
            </a:r>
            <a:r>
              <a:rPr lang="en-US" sz="2800" dirty="0"/>
              <a:t>, NMDS.</a:t>
            </a:r>
          </a:p>
          <a:p>
            <a:pPr marL="48531" lvl="5" indent="0">
              <a:spcBef>
                <a:spcPts val="1000"/>
              </a:spcBef>
              <a:buNone/>
            </a:pPr>
            <a:r>
              <a:rPr lang="en-US" sz="2800" b="1" dirty="0"/>
              <a:t>These Methods </a:t>
            </a:r>
          </a:p>
          <a:p>
            <a:pPr marL="505731" lvl="8" indent="-457200">
              <a:spcBef>
                <a:spcPts val="1000"/>
              </a:spcBef>
            </a:pPr>
            <a:r>
              <a:rPr lang="en-GB" sz="2800" dirty="0"/>
              <a:t>Identify the primary axes of variation in data and reduce the number of dimensions to a more manageable number.</a:t>
            </a:r>
          </a:p>
          <a:p>
            <a:pPr marL="505731" lvl="8" indent="-457200">
              <a:spcBef>
                <a:spcPts val="1000"/>
              </a:spcBef>
            </a:pPr>
            <a:r>
              <a:rPr lang="en-GB" sz="2800" dirty="0"/>
              <a:t>Focus on reorganizing the data to assess the existence of patterns in the evaluated objects.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636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Ordination</a:t>
            </a:r>
            <a:br>
              <a:rPr lang="en-GB" sz="4800" dirty="0"/>
            </a:br>
            <a:r>
              <a:rPr lang="en-GB" sz="4400" b="0" dirty="0"/>
              <a:t>Why go to all the trouble?</a:t>
            </a:r>
            <a:endParaRPr lang="en-GB" sz="4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960079"/>
            <a:ext cx="5108575" cy="43522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Solve Autocorrelation problems:</a:t>
            </a:r>
          </a:p>
          <a:p>
            <a:pPr lvl="1">
              <a:lnSpc>
                <a:spcPct val="100000"/>
              </a:lnSpc>
            </a:pPr>
            <a:r>
              <a:rPr lang="en-GB" sz="2400" dirty="0">
                <a:sym typeface="Wingdings"/>
              </a:rPr>
              <a:t>You can develop a series of axes of variation that describe the “similarity” between observations </a:t>
            </a:r>
            <a:r>
              <a:rPr lang="en-GB" sz="2400" dirty="0">
                <a:sym typeface="Wingdings" pitchFamily="2" charset="2"/>
              </a:rPr>
              <a:t> can be used as predictors in a regression.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3B3A4-DFA4-431E-EEE6-3CA424F0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26" y="2104203"/>
            <a:ext cx="4632696" cy="37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2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6142</Words>
  <Application>Microsoft Macintosh PowerPoint</Application>
  <PresentationFormat>Custom</PresentationFormat>
  <Paragraphs>855</Paragraphs>
  <Slides>82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AU Passata</vt:lpstr>
      <vt:lpstr>AU Passata Light</vt:lpstr>
      <vt:lpstr>AU Peto</vt:lpstr>
      <vt:lpstr>Calibri</vt:lpstr>
      <vt:lpstr>Courier New</vt:lpstr>
      <vt:lpstr>Georgia</vt:lpstr>
      <vt:lpstr>Wingdings 3</vt:lpstr>
      <vt:lpstr>AU 16:9</vt:lpstr>
      <vt:lpstr>Ordination making sense of complex datasets</vt:lpstr>
      <vt:lpstr>Ordination What we will talk about today</vt:lpstr>
      <vt:lpstr>PowerPoint Presentation</vt:lpstr>
      <vt:lpstr>The problem at hand</vt:lpstr>
      <vt:lpstr>multivariate Data description Ordination vs Classification</vt:lpstr>
      <vt:lpstr>Ordination - What is done?</vt:lpstr>
      <vt:lpstr>Ordination Why go to all the trouble?</vt:lpstr>
      <vt:lpstr>Ordination Why go to all the trouble?</vt:lpstr>
      <vt:lpstr>Ordination Why go to all the trouble?</vt:lpstr>
      <vt:lpstr>PowerPoint Presentation</vt:lpstr>
      <vt:lpstr>Ordination: How does look like Graphically?</vt:lpstr>
      <vt:lpstr> ordination:  How does look like Numerically?</vt:lpstr>
      <vt:lpstr>Ordination Basics: Euclidean Variable Transformation</vt:lpstr>
      <vt:lpstr>Ordination Basics : Euclidean Variable Transformation</vt:lpstr>
      <vt:lpstr>Ordination Basics: Eigenvectors and Eigenvalues </vt:lpstr>
      <vt:lpstr>Ordination Basics: Euclidean Variable Transformation</vt:lpstr>
      <vt:lpstr>PowerPoint Presentation</vt:lpstr>
      <vt:lpstr>Principal Components Analysis PCA</vt:lpstr>
      <vt:lpstr>Which are the PCA assumptions?</vt:lpstr>
      <vt:lpstr>Which are the PCA assumptions?</vt:lpstr>
      <vt:lpstr>Principal Components Analysis (PCA)</vt:lpstr>
      <vt:lpstr>Principal Components Analysis (PCA)</vt:lpstr>
      <vt:lpstr>Principal Components Analysis (PCA)</vt:lpstr>
      <vt:lpstr>Principal Components Analysis (PCA)</vt:lpstr>
      <vt:lpstr>Principal Components Analysis (PCA)</vt:lpstr>
      <vt:lpstr>Principal Components Analysis (PCA)</vt:lpstr>
      <vt:lpstr>Principal Components Analysis (PCA)</vt:lpstr>
      <vt:lpstr>Principal Components Analysis: Eigenvectors and Eigenvalues </vt:lpstr>
      <vt:lpstr>Principal Components Analysis: Eigenvectors and Eigenvalues </vt:lpstr>
      <vt:lpstr>correlation or covariance? Implementing princomp() </vt:lpstr>
      <vt:lpstr>correlation or covariance? Implementing princomp() </vt:lpstr>
      <vt:lpstr>PowerPoint Presentation</vt:lpstr>
      <vt:lpstr>Extracting information of a PCA</vt:lpstr>
      <vt:lpstr>Extracting the useful information of a PCA</vt:lpstr>
      <vt:lpstr>Extracting the useful information of a PCA</vt:lpstr>
      <vt:lpstr>Extracting the useful information of a PCA</vt:lpstr>
      <vt:lpstr>Extracting the useful information of a PCA</vt:lpstr>
      <vt:lpstr>PowerPoint Presentation</vt:lpstr>
      <vt:lpstr>How many PC’s? </vt:lpstr>
      <vt:lpstr>How many PC’s? Cumulative Proportion</vt:lpstr>
      <vt:lpstr>Visualising an PCA screeplot</vt:lpstr>
      <vt:lpstr>Visualising an PCA – using biplot()</vt:lpstr>
      <vt:lpstr>PowerPoint Presentation</vt:lpstr>
      <vt:lpstr>Correspondence Analysis (CA)</vt:lpstr>
      <vt:lpstr>Correspondence Analysis (CA)</vt:lpstr>
      <vt:lpstr>Correspondence Analysis (CA) implementing it in R</vt:lpstr>
      <vt:lpstr>Correspondence Analysis (CA) implementing it in R</vt:lpstr>
      <vt:lpstr>Correspondence Analysis (CA) How many axes?</vt:lpstr>
      <vt:lpstr>Correspondence Analysis (CA) How many axes?</vt:lpstr>
      <vt:lpstr>Correspondence Analysis (CA) How many axes?</vt:lpstr>
      <vt:lpstr>Correspondence Analysis (CA) Visualising an ca </vt:lpstr>
      <vt:lpstr>Correspondence Analysis (CA) Visualising an ca </vt:lpstr>
      <vt:lpstr>Correspondence Analysis (CA) Visualising an ca </vt:lpstr>
      <vt:lpstr>Correspondence Analysis Problems </vt:lpstr>
      <vt:lpstr>Correspondence Analysis The arch effect Problem</vt:lpstr>
      <vt:lpstr>PowerPoint Presentation</vt:lpstr>
      <vt:lpstr>The arch effect Problem an ISSUE for PCA and CA</vt:lpstr>
      <vt:lpstr>Solving the arch effect detrended Correspondence analysis </vt:lpstr>
      <vt:lpstr>Solving the arch effect detrended Correspondence analysis </vt:lpstr>
      <vt:lpstr>PowerPoint Presentation</vt:lpstr>
      <vt:lpstr>dissimilarity based approach Principle Coordinates Analyses  </vt:lpstr>
      <vt:lpstr>PCA, CA, and PCoA What is the difference?</vt:lpstr>
      <vt:lpstr>Principle Coordinates Analyses An important point </vt:lpstr>
      <vt:lpstr>Principle Coordinates Analyses An important point </vt:lpstr>
      <vt:lpstr>Principle Coordinates Analyses Is my distance Euclidean</vt:lpstr>
      <vt:lpstr>Principle Coordinates Analyses Is my distance Euclidean</vt:lpstr>
      <vt:lpstr>Principle Coordinates Analyses implementing it in R</vt:lpstr>
      <vt:lpstr>Principle Coordinates Analyses implementing it in R</vt:lpstr>
      <vt:lpstr>Principle Coordinates Analyses implementing it in R</vt:lpstr>
      <vt:lpstr>Principle Coordinates Analyses implementing it in R</vt:lpstr>
      <vt:lpstr>Principle Coordinates Analyses implementing it in R</vt:lpstr>
      <vt:lpstr>Principle Coordinates Analyses implementing it in R</vt:lpstr>
      <vt:lpstr>PowerPoint Presentation</vt:lpstr>
      <vt:lpstr>(non) metric multidimensional scaling – (N)mDS</vt:lpstr>
      <vt:lpstr>Metric (nonmetric) multidimensional scaling</vt:lpstr>
      <vt:lpstr>(N)mDS - The basics</vt:lpstr>
      <vt:lpstr>An Important point (n)MDS</vt:lpstr>
      <vt:lpstr>(N)mDS - implementing it in R</vt:lpstr>
      <vt:lpstr>(N)mDS - Extracting the useful information</vt:lpstr>
      <vt:lpstr>PowerPoint Presentation</vt:lpstr>
      <vt:lpstr>In summary…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2018-10-09T07:25:21Z</cp:lastPrinted>
  <dcterms:modified xsi:type="dcterms:W3CDTF">2022-11-29T08:35:01Z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